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 id="2147483684" r:id="rId4"/>
  </p:sldMasterIdLst>
  <p:notesMasterIdLst>
    <p:notesMasterId r:id="rId89"/>
  </p:notesMasterIdLst>
  <p:sldIdLst>
    <p:sldId id="256" r:id="rId5"/>
    <p:sldId id="257" r:id="rId6"/>
    <p:sldId id="420" r:id="rId7"/>
    <p:sldId id="421" r:id="rId8"/>
    <p:sldId id="381" r:id="rId9"/>
    <p:sldId id="296" r:id="rId10"/>
    <p:sldId id="362" r:id="rId11"/>
    <p:sldId id="398" r:id="rId12"/>
    <p:sldId id="399" r:id="rId13"/>
    <p:sldId id="305" r:id="rId14"/>
    <p:sldId id="397" r:id="rId15"/>
    <p:sldId id="346" r:id="rId16"/>
    <p:sldId id="310" r:id="rId17"/>
    <p:sldId id="311" r:id="rId18"/>
    <p:sldId id="312" r:id="rId19"/>
    <p:sldId id="298" r:id="rId20"/>
    <p:sldId id="401" r:id="rId21"/>
    <p:sldId id="299" r:id="rId22"/>
    <p:sldId id="347" r:id="rId23"/>
    <p:sldId id="403" r:id="rId24"/>
    <p:sldId id="423" r:id="rId25"/>
    <p:sldId id="300" r:id="rId26"/>
    <p:sldId id="283" r:id="rId27"/>
    <p:sldId id="489" r:id="rId28"/>
    <p:sldId id="486" r:id="rId29"/>
    <p:sldId id="487" r:id="rId30"/>
    <p:sldId id="493" r:id="rId31"/>
    <p:sldId id="404" r:id="rId32"/>
    <p:sldId id="428" r:id="rId33"/>
    <p:sldId id="434" r:id="rId34"/>
    <p:sldId id="435" r:id="rId35"/>
    <p:sldId id="430" r:id="rId36"/>
    <p:sldId id="431" r:id="rId37"/>
    <p:sldId id="432" r:id="rId38"/>
    <p:sldId id="436" r:id="rId39"/>
    <p:sldId id="494" r:id="rId40"/>
    <p:sldId id="495" r:id="rId41"/>
    <p:sldId id="496" r:id="rId42"/>
    <p:sldId id="497" r:id="rId43"/>
    <p:sldId id="498" r:id="rId44"/>
    <p:sldId id="442" r:id="rId45"/>
    <p:sldId id="488" r:id="rId46"/>
    <p:sldId id="437" r:id="rId47"/>
    <p:sldId id="484" r:id="rId48"/>
    <p:sldId id="348" r:id="rId49"/>
    <p:sldId id="339" r:id="rId50"/>
    <p:sldId id="438" r:id="rId51"/>
    <p:sldId id="441" r:id="rId52"/>
    <p:sldId id="406" r:id="rId53"/>
    <p:sldId id="352" r:id="rId54"/>
    <p:sldId id="350" r:id="rId55"/>
    <p:sldId id="319" r:id="rId56"/>
    <p:sldId id="462" r:id="rId57"/>
    <p:sldId id="463" r:id="rId58"/>
    <p:sldId id="425" r:id="rId59"/>
    <p:sldId id="464" r:id="rId60"/>
    <p:sldId id="293" r:id="rId61"/>
    <p:sldId id="294" r:id="rId62"/>
    <p:sldId id="408" r:id="rId63"/>
    <p:sldId id="460" r:id="rId64"/>
    <p:sldId id="502" r:id="rId65"/>
    <p:sldId id="378" r:id="rId66"/>
    <p:sldId id="455" r:id="rId67"/>
    <p:sldId id="456" r:id="rId68"/>
    <p:sldId id="376" r:id="rId69"/>
    <p:sldId id="405" r:id="rId70"/>
    <p:sldId id="357" r:id="rId71"/>
    <p:sldId id="275" r:id="rId72"/>
    <p:sldId id="453" r:id="rId73"/>
    <p:sldId id="454" r:id="rId74"/>
    <p:sldId id="373" r:id="rId75"/>
    <p:sldId id="467" r:id="rId76"/>
    <p:sldId id="265" r:id="rId77"/>
    <p:sldId id="375" r:id="rId78"/>
    <p:sldId id="468" r:id="rId79"/>
    <p:sldId id="469" r:id="rId80"/>
    <p:sldId id="470" r:id="rId81"/>
    <p:sldId id="472" r:id="rId82"/>
    <p:sldId id="473" r:id="rId83"/>
    <p:sldId id="485" r:id="rId84"/>
    <p:sldId id="477" r:id="rId85"/>
    <p:sldId id="478" r:id="rId86"/>
    <p:sldId id="503" r:id="rId87"/>
    <p:sldId id="504" r:id="rId88"/>
  </p:sldIdLst>
  <p:sldSz cx="9144000" cy="6858000" type="screen4x3"/>
  <p:notesSz cx="6858000" cy="9144000"/>
  <p:defaultTextStyle>
    <a:defPPr>
      <a:defRPr lang="en-US"/>
    </a:defPPr>
    <a:lvl1pPr algn="l" rtl="0" fontAlgn="base">
      <a:spcBef>
        <a:spcPct val="0"/>
      </a:spcBef>
      <a:spcAft>
        <a:spcPct val="0"/>
      </a:spcAft>
      <a:defRPr sz="2800" kern="1200">
        <a:solidFill>
          <a:srgbClr val="000000"/>
        </a:solidFill>
        <a:latin typeface="Arial" charset="0"/>
        <a:ea typeface="ＭＳ Ｐゴシック" charset="0"/>
        <a:cs typeface="ＭＳ Ｐゴシック" charset="0"/>
      </a:defRPr>
    </a:lvl1pPr>
    <a:lvl2pPr marL="457200" algn="l" rtl="0" fontAlgn="base">
      <a:spcBef>
        <a:spcPct val="0"/>
      </a:spcBef>
      <a:spcAft>
        <a:spcPct val="0"/>
      </a:spcAft>
      <a:defRPr sz="2800" kern="1200">
        <a:solidFill>
          <a:srgbClr val="000000"/>
        </a:solidFill>
        <a:latin typeface="Arial" charset="0"/>
        <a:ea typeface="ＭＳ Ｐゴシック" charset="0"/>
        <a:cs typeface="ＭＳ Ｐゴシック" charset="0"/>
      </a:defRPr>
    </a:lvl2pPr>
    <a:lvl3pPr marL="914400" algn="l" rtl="0" fontAlgn="base">
      <a:spcBef>
        <a:spcPct val="0"/>
      </a:spcBef>
      <a:spcAft>
        <a:spcPct val="0"/>
      </a:spcAft>
      <a:defRPr sz="2800" kern="1200">
        <a:solidFill>
          <a:srgbClr val="000000"/>
        </a:solidFill>
        <a:latin typeface="Arial" charset="0"/>
        <a:ea typeface="ＭＳ Ｐゴシック" charset="0"/>
        <a:cs typeface="ＭＳ Ｐゴシック" charset="0"/>
      </a:defRPr>
    </a:lvl3pPr>
    <a:lvl4pPr marL="1371600" algn="l" rtl="0" fontAlgn="base">
      <a:spcBef>
        <a:spcPct val="0"/>
      </a:spcBef>
      <a:spcAft>
        <a:spcPct val="0"/>
      </a:spcAft>
      <a:defRPr sz="2800" kern="1200">
        <a:solidFill>
          <a:srgbClr val="000000"/>
        </a:solidFill>
        <a:latin typeface="Arial" charset="0"/>
        <a:ea typeface="ＭＳ Ｐゴシック" charset="0"/>
        <a:cs typeface="ＭＳ Ｐゴシック" charset="0"/>
      </a:defRPr>
    </a:lvl4pPr>
    <a:lvl5pPr marL="1828800" algn="l" rtl="0" fontAlgn="base">
      <a:spcBef>
        <a:spcPct val="0"/>
      </a:spcBef>
      <a:spcAft>
        <a:spcPct val="0"/>
      </a:spcAft>
      <a:defRPr sz="2800" kern="1200">
        <a:solidFill>
          <a:srgbClr val="000000"/>
        </a:solidFill>
        <a:latin typeface="Arial" charset="0"/>
        <a:ea typeface="ＭＳ Ｐゴシック" charset="0"/>
        <a:cs typeface="ＭＳ Ｐゴシック" charset="0"/>
      </a:defRPr>
    </a:lvl5pPr>
    <a:lvl6pPr marL="2286000" algn="l" defTabSz="457200" rtl="0" eaLnBrk="1" latinLnBrk="0" hangingPunct="1">
      <a:defRPr sz="2800" kern="1200">
        <a:solidFill>
          <a:srgbClr val="000000"/>
        </a:solidFill>
        <a:latin typeface="Arial" charset="0"/>
        <a:ea typeface="ＭＳ Ｐゴシック" charset="0"/>
        <a:cs typeface="ＭＳ Ｐゴシック" charset="0"/>
      </a:defRPr>
    </a:lvl6pPr>
    <a:lvl7pPr marL="2743200" algn="l" defTabSz="457200" rtl="0" eaLnBrk="1" latinLnBrk="0" hangingPunct="1">
      <a:defRPr sz="2800" kern="1200">
        <a:solidFill>
          <a:srgbClr val="000000"/>
        </a:solidFill>
        <a:latin typeface="Arial" charset="0"/>
        <a:ea typeface="ＭＳ Ｐゴシック" charset="0"/>
        <a:cs typeface="ＭＳ Ｐゴシック" charset="0"/>
      </a:defRPr>
    </a:lvl7pPr>
    <a:lvl8pPr marL="3200400" algn="l" defTabSz="457200" rtl="0" eaLnBrk="1" latinLnBrk="0" hangingPunct="1">
      <a:defRPr sz="2800" kern="1200">
        <a:solidFill>
          <a:srgbClr val="000000"/>
        </a:solidFill>
        <a:latin typeface="Arial" charset="0"/>
        <a:ea typeface="ＭＳ Ｐゴシック" charset="0"/>
        <a:cs typeface="ＭＳ Ｐゴシック" charset="0"/>
      </a:defRPr>
    </a:lvl8pPr>
    <a:lvl9pPr marL="3657600" algn="l" defTabSz="457200" rtl="0" eaLnBrk="1" latinLnBrk="0" hangingPunct="1">
      <a:defRPr sz="2800" kern="1200">
        <a:solidFill>
          <a:srgbClr val="000000"/>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0000"/>
    <a:srgbClr val="FFFF66"/>
    <a:srgbClr val="0099CC"/>
    <a:srgbClr val="000066"/>
    <a:srgbClr val="333333"/>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2544" y="-8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90" Type="http://schemas.openxmlformats.org/officeDocument/2006/relationships/printerSettings" Target="printerSettings/printerSettings1.bin"/><Relationship Id="rId91" Type="http://schemas.openxmlformats.org/officeDocument/2006/relationships/presProps" Target="presProps.xml"/><Relationship Id="rId92" Type="http://schemas.openxmlformats.org/officeDocument/2006/relationships/viewProps" Target="viewProps.xml"/><Relationship Id="rId93" Type="http://schemas.openxmlformats.org/officeDocument/2006/relationships/theme" Target="theme/theme1.xml"/><Relationship Id="rId94"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ea typeface="+mn-ea"/>
                <a:cs typeface="+mn-cs"/>
              </a:defRPr>
            </a:lvl1pPr>
          </a:lstStyle>
          <a:p>
            <a:pPr>
              <a:defRPr/>
            </a:pPr>
            <a:endParaRPr lang="en-US"/>
          </a:p>
        </p:txBody>
      </p:sp>
      <p:sp>
        <p:nvSpPr>
          <p:cNvPr id="52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ea typeface="+mn-ea"/>
                <a:cs typeface="+mn-cs"/>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bg1"/>
                </a:solidFill>
                <a:ea typeface="+mn-ea"/>
                <a:cs typeface="+mn-cs"/>
              </a:defRPr>
            </a:lvl1pPr>
          </a:lstStyle>
          <a:p>
            <a:pPr>
              <a:defRPr/>
            </a:pPr>
            <a:endParaRPr lang="en-US"/>
          </a:p>
        </p:txBody>
      </p:sp>
      <p:sp>
        <p:nvSpPr>
          <p:cNvPr id="522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solidFill>
              </a:defRPr>
            </a:lvl1pPr>
          </a:lstStyle>
          <a:p>
            <a:fld id="{4FFF296D-97DD-4144-B156-309BEC88C070}" type="slidenum">
              <a:rPr lang="en-US"/>
              <a:pPr/>
              <a:t>‹#›</a:t>
            </a:fld>
            <a:endParaRPr lang="en-US"/>
          </a:p>
        </p:txBody>
      </p:sp>
    </p:spTree>
    <p:extLst>
      <p:ext uri="{BB962C8B-B14F-4D97-AF65-F5344CB8AC3E}">
        <p14:creationId xmlns:p14="http://schemas.microsoft.com/office/powerpoint/2010/main" val="3445523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fld id="{B2C86A68-0DEA-A349-9259-92FE75BA7943}" type="slidenum">
              <a:rPr lang="en-US" sz="1200">
                <a:solidFill>
                  <a:schemeClr val="bg1"/>
                </a:solidFill>
              </a:rPr>
              <a:pPr eaLnBrk="1" hangingPunct="1"/>
              <a:t>15</a:t>
            </a:fld>
            <a:endParaRPr lang="en-US" sz="1200">
              <a:solidFill>
                <a:schemeClr val="bg1"/>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 theme: A theory demands evidence not just stories and rumors.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fld id="{9083DC8E-E9DA-484E-A53F-349F310B8C03}" type="slidenum">
              <a:rPr lang="en-US" sz="1200">
                <a:solidFill>
                  <a:schemeClr val="bg1"/>
                </a:solidFill>
              </a:rPr>
              <a:pPr eaLnBrk="1" hangingPunct="1"/>
              <a:t>61</a:t>
            </a:fld>
            <a:endParaRPr lang="en-US" sz="1200">
              <a:solidFill>
                <a:schemeClr val="bg1"/>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Evolutionists want to believe in evolution so bad they will resort to deceiving their followers and anybody else they can control in the education system, including professors, teachers, and students by making up data that does not exist.</a:t>
            </a:r>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fld id="{CB28CF9A-B871-CF48-A425-C5F38671DDD1}" type="slidenum">
              <a:rPr lang="en-US" sz="1200">
                <a:solidFill>
                  <a:schemeClr val="bg1"/>
                </a:solidFill>
              </a:rPr>
              <a:pPr eaLnBrk="1" hangingPunct="1"/>
              <a:t>76</a:t>
            </a:fld>
            <a:endParaRPr lang="en-US" sz="1200">
              <a:solidFill>
                <a:schemeClr val="bg1"/>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There is no physical evidence to support evolution in the fossil record</a:t>
            </a:r>
          </a:p>
          <a:p>
            <a:pPr eaLnBrk="1" hangingPunct="1"/>
            <a:r>
              <a:rPr lang="en-US"/>
              <a:t>Note: don</a:t>
            </a:r>
            <a:r>
              <a:rPr lang="mr-IN" altLang="ja-JP"/>
              <a:t>'</a:t>
            </a:r>
            <a:r>
              <a:rPr lang="en-US"/>
              <a:t>t let them go to other alleged intermediates until they can build a foundation. No foundation and the model crumbles. They have to accept it by faith.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4D6025-6644-F747-96C9-9BD86E71B568}" type="slidenum">
              <a:rPr lang="en-US" sz="1200">
                <a:solidFill>
                  <a:prstClr val="black"/>
                </a:solidFill>
              </a:rPr>
              <a:pPr/>
              <a:t>83</a:t>
            </a:fld>
            <a:endParaRPr lang="en-US" sz="1200">
              <a:solidFill>
                <a:prstClr val="black"/>
              </a:solidFill>
            </a:endParaRP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84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OT Survey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os</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fld id="{4F57DD84-6FE7-CA46-8781-DFAEDCACA5BD}" type="slidenum">
              <a:rPr lang="en-US" sz="1200">
                <a:solidFill>
                  <a:schemeClr val="bg1"/>
                </a:solidFill>
              </a:rPr>
              <a:pPr eaLnBrk="1" hangingPunct="1"/>
              <a:t>18</a:t>
            </a:fld>
            <a:endParaRPr lang="en-US" sz="1200">
              <a:solidFill>
                <a:schemeClr val="bg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idea here is that these lobes turned into legs for walking on land. </a:t>
            </a:r>
          </a:p>
          <a:p>
            <a:pPr eaLnBrk="1" hangingPunct="1"/>
            <a:r>
              <a:rPr lang="en-US"/>
              <a:t>Why does the author say </a:t>
            </a:r>
            <a:r>
              <a:rPr lang="mr-IN" altLang="ja-JP"/>
              <a:t>"</a:t>
            </a:r>
            <a:r>
              <a:rPr lang="en-US"/>
              <a:t>scientists think?</a:t>
            </a:r>
            <a:r>
              <a:rPr lang="mr-IN" altLang="ja-JP"/>
              <a:t>"</a:t>
            </a:r>
            <a:r>
              <a:rPr lang="en-US"/>
              <a:t> because they don</a:t>
            </a:r>
            <a:r>
              <a:rPr lang="mr-IN" altLang="ja-JP"/>
              <a:t>'</a:t>
            </a:r>
            <a:r>
              <a:rPr lang="en-US"/>
              <a:t>t have the evidence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fld id="{60A233C6-824E-764B-A265-8E612B7216E9}" type="slidenum">
              <a:rPr lang="en-US" sz="1200">
                <a:solidFill>
                  <a:schemeClr val="bg1"/>
                </a:solidFill>
              </a:rPr>
              <a:pPr eaLnBrk="1" hangingPunct="1"/>
              <a:t>26</a:t>
            </a:fld>
            <a:endParaRPr lang="en-US" sz="1200">
              <a:solidFill>
                <a:schemeClr val="bg1"/>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smallest horse on record, a Falabella miniature pony, stood 19 in, or just under 5 hands, and weighed 30 lb. The largest horse on record was a Belgian that stood 6 ft tall, or 18 hands, and weighed 3,200 lb. </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fld id="{4766DD81-AA08-9546-BAE7-AA00FE5072AA}" type="slidenum">
              <a:rPr lang="en-US" sz="1200">
                <a:solidFill>
                  <a:schemeClr val="bg1"/>
                </a:solidFill>
              </a:rPr>
              <a:pPr eaLnBrk="1" hangingPunct="1"/>
              <a:t>29</a:t>
            </a:fld>
            <a:endParaRPr lang="en-US" sz="1200">
              <a:solidFill>
                <a:schemeClr val="bg1"/>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These pictures are drawn by an artist. It is not what was found.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fld id="{01F07E9E-8658-A846-9BE8-1E43E634B236}" type="slidenum">
              <a:rPr lang="en-US" sz="1200">
                <a:solidFill>
                  <a:schemeClr val="bg1"/>
                </a:solidFill>
              </a:rPr>
              <a:pPr eaLnBrk="1" hangingPunct="1"/>
              <a:t>34</a:t>
            </a:fld>
            <a:endParaRPr lang="en-US" sz="1200">
              <a:solidFill>
                <a:schemeClr val="bg1"/>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Note no pelvic girdle was found. This hinders interpretations of locomotion.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fld id="{FA6B1EF8-1138-7B49-A084-0CEBEA715AE1}" type="slidenum">
              <a:rPr lang="en-US" sz="1200">
                <a:solidFill>
                  <a:schemeClr val="bg1"/>
                </a:solidFill>
              </a:rPr>
              <a:pPr eaLnBrk="1" hangingPunct="1"/>
              <a:t>41</a:t>
            </a:fld>
            <a:endParaRPr lang="en-US" sz="1200">
              <a:solidFill>
                <a:schemeClr val="bg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Evolutionists want to believe in evolution so bad they will resort to deceiving their followers and anybody else they can control in the education system, including professors, teachers, and students by making up data that does not exist.</a:t>
            </a:r>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fld id="{5A456BC5-3524-424F-9C07-83E6E8B93C23}" type="slidenum">
              <a:rPr lang="en-US" sz="1200">
                <a:solidFill>
                  <a:schemeClr val="bg1"/>
                </a:solidFill>
              </a:rPr>
              <a:pPr eaLnBrk="1" hangingPunct="1"/>
              <a:t>50</a:t>
            </a:fld>
            <a:endParaRPr lang="en-US" sz="1200">
              <a:solidFill>
                <a:schemeClr val="bg1"/>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In Eichstátt, Germany, in 1984 there was a major meeting of scientists who specialize in bird evolution, the </a:t>
            </a:r>
            <a:r>
              <a:rPr lang="en-US" i="1">
                <a:latin typeface="Arial" charset="0"/>
              </a:rPr>
              <a:t>International Archaeopteryx Conference</a:t>
            </a:r>
            <a:r>
              <a:rPr lang="en-US">
                <a:latin typeface="Arial" charset="0"/>
              </a:rPr>
              <a:t>. They disagreed on just about anything that was covered there on this creature, but there was very broad agreement on the belief that </a:t>
            </a:r>
            <a:r>
              <a:rPr lang="en-US" i="1">
                <a:latin typeface="Arial" charset="0"/>
              </a:rPr>
              <a:t>Archaeopteryx</a:t>
            </a:r>
            <a:r>
              <a:rPr lang="en-US">
                <a:latin typeface="Arial" charset="0"/>
              </a:rPr>
              <a:t> was a true bird. Only a tiny minority thought that it was actually one of the small, lightly built coelurosaurian dinosaurs [small lightly framed dinosaurs].</a:t>
            </a:r>
            <a:endParaRPr lang="en-US"/>
          </a:p>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fld id="{5DF767AD-5291-584D-81A6-DCFC6E9FD3E7}" type="slidenum">
              <a:rPr lang="en-US" sz="1200">
                <a:solidFill>
                  <a:schemeClr val="bg1"/>
                </a:solidFill>
              </a:rPr>
              <a:pPr eaLnBrk="1" hangingPunct="1"/>
              <a:t>51</a:t>
            </a:fld>
            <a:endParaRPr lang="en-US" sz="1200">
              <a:solidFill>
                <a:schemeClr val="bg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Feathers have a basic form of a central hollow supporting shaft called a </a:t>
            </a:r>
            <a:r>
              <a:rPr lang="mr-IN"/>
              <a:t>'</a:t>
            </a:r>
            <a:r>
              <a:rPr lang="en-US"/>
              <a:t>rachis</a:t>
            </a:r>
            <a:r>
              <a:rPr lang="mr-IN"/>
              <a:t>'</a:t>
            </a:r>
            <a:r>
              <a:rPr lang="en-US"/>
              <a:t> and a number of fine side branches. These side branches have even finer sub-branches in contour feathers. The side branches in these are called barbs and are linked together by a set of barbules and their hooklets sometimes called </a:t>
            </a:r>
            <a:r>
              <a:rPr lang="mr-IN"/>
              <a:t>'</a:t>
            </a:r>
            <a:r>
              <a:rPr lang="en-US"/>
              <a:t>Hamuli</a:t>
            </a:r>
            <a:r>
              <a:rPr lang="mr-IN"/>
              <a:t>'</a:t>
            </a:r>
            <a:r>
              <a:rPr lang="en-US"/>
              <a:t>. Barbs have side branches of their own called barbules. The upper ones containing a series of hooklets and the lower ones without hooks but slightly convex in form to catch the hooklets of the barbules from the next barb along the shaft. </a:t>
            </a:r>
          </a:p>
          <a:p>
            <a:pPr eaLnBrk="1" hangingPunct="1"/>
            <a:r>
              <a:rPr lang="en-US">
                <a:solidFill>
                  <a:srgbClr val="008080"/>
                </a:solidFill>
              </a:rPr>
              <a:t>Secondaries - the major lifting feathers, between the primaries and the body, attached to the ulna.</a:t>
            </a: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fld id="{99ADE407-923E-FC44-8EDF-85722EE509FF}" type="slidenum">
              <a:rPr lang="en-US" sz="1200">
                <a:solidFill>
                  <a:schemeClr val="bg1"/>
                </a:solidFill>
              </a:rPr>
              <a:pPr eaLnBrk="1" hangingPunct="1"/>
              <a:t>60</a:t>
            </a:fld>
            <a:endParaRPr lang="en-US" sz="1200">
              <a:solidFill>
                <a:schemeClr val="bg1"/>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None of these creatures were found. They are deceptive and only in the minds of people who believe evolution so much that the real evidence does not matter.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9B4FC3-EE2C-AB49-875B-6543E83D1DE9}" type="slidenum">
              <a:rPr lang="en-US"/>
              <a:pPr/>
              <a:t>‹#›</a:t>
            </a:fld>
            <a:endParaRPr lang="en-US"/>
          </a:p>
        </p:txBody>
      </p:sp>
    </p:spTree>
    <p:extLst>
      <p:ext uri="{BB962C8B-B14F-4D97-AF65-F5344CB8AC3E}">
        <p14:creationId xmlns:p14="http://schemas.microsoft.com/office/powerpoint/2010/main" val="202407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F6E3BC-4912-424D-B456-6CE7ACF84C7C}" type="slidenum">
              <a:rPr lang="en-US"/>
              <a:pPr/>
              <a:t>‹#›</a:t>
            </a:fld>
            <a:endParaRPr lang="en-US"/>
          </a:p>
        </p:txBody>
      </p:sp>
    </p:spTree>
    <p:extLst>
      <p:ext uri="{BB962C8B-B14F-4D97-AF65-F5344CB8AC3E}">
        <p14:creationId xmlns:p14="http://schemas.microsoft.com/office/powerpoint/2010/main" val="37434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0"/>
            <a:ext cx="1971675"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762625"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017B15-BCA1-7C44-A5FA-A2FB0C5EB35D}" type="slidenum">
              <a:rPr lang="en-US"/>
              <a:pPr/>
              <a:t>‹#›</a:t>
            </a:fld>
            <a:endParaRPr lang="en-US"/>
          </a:p>
        </p:txBody>
      </p:sp>
    </p:spTree>
    <p:extLst>
      <p:ext uri="{BB962C8B-B14F-4D97-AF65-F5344CB8AC3E}">
        <p14:creationId xmlns:p14="http://schemas.microsoft.com/office/powerpoint/2010/main" val="2096376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FEC1A181-094B-2E47-A3D1-2BD1B47600AF}" type="slidenum">
              <a:rPr lang="en-US"/>
              <a:pPr/>
              <a:t>‹#›</a:t>
            </a:fld>
            <a:endParaRPr lang="en-US"/>
          </a:p>
        </p:txBody>
      </p:sp>
    </p:spTree>
    <p:extLst>
      <p:ext uri="{BB962C8B-B14F-4D97-AF65-F5344CB8AC3E}">
        <p14:creationId xmlns:p14="http://schemas.microsoft.com/office/powerpoint/2010/main" val="394154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7BB04172-B661-B94C-A7D8-DA243A40497E}" type="slidenum">
              <a:rPr lang="en-US"/>
              <a:pPr/>
              <a:t>‹#›</a:t>
            </a:fld>
            <a:endParaRPr lang="en-US"/>
          </a:p>
        </p:txBody>
      </p:sp>
    </p:spTree>
    <p:extLst>
      <p:ext uri="{BB962C8B-B14F-4D97-AF65-F5344CB8AC3E}">
        <p14:creationId xmlns:p14="http://schemas.microsoft.com/office/powerpoint/2010/main" val="424819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5176CCC8-3B83-CA46-8F52-90E22EB12869}" type="slidenum">
              <a:rPr lang="en-US"/>
              <a:pPr/>
              <a:t>‹#›</a:t>
            </a:fld>
            <a:endParaRPr lang="en-US"/>
          </a:p>
        </p:txBody>
      </p:sp>
    </p:spTree>
    <p:extLst>
      <p:ext uri="{BB962C8B-B14F-4D97-AF65-F5344CB8AC3E}">
        <p14:creationId xmlns:p14="http://schemas.microsoft.com/office/powerpoint/2010/main" val="2453485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5750" y="1344613"/>
            <a:ext cx="4238625" cy="5189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6775" y="1344613"/>
            <a:ext cx="4238625" cy="5189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C5EE1261-F545-D545-9598-291889370DA9}" type="slidenum">
              <a:rPr lang="en-US"/>
              <a:pPr/>
              <a:t>‹#›</a:t>
            </a:fld>
            <a:endParaRPr lang="en-US"/>
          </a:p>
        </p:txBody>
      </p:sp>
    </p:spTree>
    <p:extLst>
      <p:ext uri="{BB962C8B-B14F-4D97-AF65-F5344CB8AC3E}">
        <p14:creationId xmlns:p14="http://schemas.microsoft.com/office/powerpoint/2010/main" val="60158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DAED2D4A-A8DC-F74D-8B40-FA7E7C7784F5}" type="slidenum">
              <a:rPr lang="en-US"/>
              <a:pPr/>
              <a:t>‹#›</a:t>
            </a:fld>
            <a:endParaRPr lang="en-US"/>
          </a:p>
        </p:txBody>
      </p:sp>
    </p:spTree>
    <p:extLst>
      <p:ext uri="{BB962C8B-B14F-4D97-AF65-F5344CB8AC3E}">
        <p14:creationId xmlns:p14="http://schemas.microsoft.com/office/powerpoint/2010/main" val="252838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84E0FF62-D54D-2D47-8657-35C88177E36D}" type="slidenum">
              <a:rPr lang="en-US"/>
              <a:pPr/>
              <a:t>‹#›</a:t>
            </a:fld>
            <a:endParaRPr lang="en-US"/>
          </a:p>
        </p:txBody>
      </p:sp>
    </p:spTree>
    <p:extLst>
      <p:ext uri="{BB962C8B-B14F-4D97-AF65-F5344CB8AC3E}">
        <p14:creationId xmlns:p14="http://schemas.microsoft.com/office/powerpoint/2010/main" val="1460091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fld id="{538E5E7F-0718-C54D-B3FE-1E0DF734949F}" type="slidenum">
              <a:rPr lang="en-US"/>
              <a:pPr/>
              <a:t>‹#›</a:t>
            </a:fld>
            <a:endParaRPr lang="en-US"/>
          </a:p>
        </p:txBody>
      </p:sp>
    </p:spTree>
    <p:extLst>
      <p:ext uri="{BB962C8B-B14F-4D97-AF65-F5344CB8AC3E}">
        <p14:creationId xmlns:p14="http://schemas.microsoft.com/office/powerpoint/2010/main" val="2651382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83CB9FE1-B688-2C4A-9A6F-0B7EFBFC4F7B}" type="slidenum">
              <a:rPr lang="en-US"/>
              <a:pPr/>
              <a:t>‹#›</a:t>
            </a:fld>
            <a:endParaRPr lang="en-US"/>
          </a:p>
        </p:txBody>
      </p:sp>
    </p:spTree>
    <p:extLst>
      <p:ext uri="{BB962C8B-B14F-4D97-AF65-F5344CB8AC3E}">
        <p14:creationId xmlns:p14="http://schemas.microsoft.com/office/powerpoint/2010/main" val="168166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C18E5F-571C-0B45-B6AC-3A8D143D3F65}" type="slidenum">
              <a:rPr lang="en-US"/>
              <a:pPr/>
              <a:t>‹#›</a:t>
            </a:fld>
            <a:endParaRPr lang="en-US"/>
          </a:p>
        </p:txBody>
      </p:sp>
    </p:spTree>
    <p:extLst>
      <p:ext uri="{BB962C8B-B14F-4D97-AF65-F5344CB8AC3E}">
        <p14:creationId xmlns:p14="http://schemas.microsoft.com/office/powerpoint/2010/main" val="220487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77CA6867-80FC-044F-8CD7-8ADEDD85F052}" type="slidenum">
              <a:rPr lang="en-US"/>
              <a:pPr/>
              <a:t>‹#›</a:t>
            </a:fld>
            <a:endParaRPr lang="en-US"/>
          </a:p>
        </p:txBody>
      </p:sp>
    </p:spTree>
    <p:extLst>
      <p:ext uri="{BB962C8B-B14F-4D97-AF65-F5344CB8AC3E}">
        <p14:creationId xmlns:p14="http://schemas.microsoft.com/office/powerpoint/2010/main" val="503663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210AD0DD-FAF8-E548-8BBD-DE72B5250698}" type="slidenum">
              <a:rPr lang="en-US"/>
              <a:pPr/>
              <a:t>‹#›</a:t>
            </a:fld>
            <a:endParaRPr lang="en-US"/>
          </a:p>
        </p:txBody>
      </p:sp>
    </p:spTree>
    <p:extLst>
      <p:ext uri="{BB962C8B-B14F-4D97-AF65-F5344CB8AC3E}">
        <p14:creationId xmlns:p14="http://schemas.microsoft.com/office/powerpoint/2010/main" val="44121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9438" y="0"/>
            <a:ext cx="2214562" cy="6534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5750" y="0"/>
            <a:ext cx="6491288" cy="6534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1D9059FE-CC7A-984B-BBC5-314BB133F6F4}" type="slidenum">
              <a:rPr lang="en-US"/>
              <a:pPr/>
              <a:t>‹#›</a:t>
            </a:fld>
            <a:endParaRPr lang="en-US"/>
          </a:p>
        </p:txBody>
      </p:sp>
    </p:spTree>
    <p:extLst>
      <p:ext uri="{BB962C8B-B14F-4D97-AF65-F5344CB8AC3E}">
        <p14:creationId xmlns:p14="http://schemas.microsoft.com/office/powerpoint/2010/main" val="517073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7C1C6F4B-8426-874C-A86B-8033FFE10F7D}" type="slidenum">
              <a:rPr lang="en-US"/>
              <a:pPr/>
              <a:t>‹#›</a:t>
            </a:fld>
            <a:endParaRPr lang="en-US"/>
          </a:p>
        </p:txBody>
      </p:sp>
    </p:spTree>
    <p:extLst>
      <p:ext uri="{BB962C8B-B14F-4D97-AF65-F5344CB8AC3E}">
        <p14:creationId xmlns:p14="http://schemas.microsoft.com/office/powerpoint/2010/main" val="2990056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55BEA33F-88FD-9A43-BAB1-26B0EDEBD6E6}" type="slidenum">
              <a:rPr lang="en-US"/>
              <a:pPr/>
              <a:t>‹#›</a:t>
            </a:fld>
            <a:endParaRPr lang="en-US"/>
          </a:p>
        </p:txBody>
      </p:sp>
    </p:spTree>
    <p:extLst>
      <p:ext uri="{BB962C8B-B14F-4D97-AF65-F5344CB8AC3E}">
        <p14:creationId xmlns:p14="http://schemas.microsoft.com/office/powerpoint/2010/main" val="313780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4A5AC7B9-B305-AA4D-BE33-CE26969C2834}" type="slidenum">
              <a:rPr lang="en-US"/>
              <a:pPr/>
              <a:t>‹#›</a:t>
            </a:fld>
            <a:endParaRPr lang="en-US"/>
          </a:p>
        </p:txBody>
      </p:sp>
    </p:spTree>
    <p:extLst>
      <p:ext uri="{BB962C8B-B14F-4D97-AF65-F5344CB8AC3E}">
        <p14:creationId xmlns:p14="http://schemas.microsoft.com/office/powerpoint/2010/main" val="96140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4950"/>
            <a:ext cx="401002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1504950"/>
            <a:ext cx="4010025"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F9C03239-A2E1-7846-9433-762D62D26924}" type="slidenum">
              <a:rPr lang="en-US"/>
              <a:pPr/>
              <a:t>‹#›</a:t>
            </a:fld>
            <a:endParaRPr lang="en-US"/>
          </a:p>
        </p:txBody>
      </p:sp>
    </p:spTree>
    <p:extLst>
      <p:ext uri="{BB962C8B-B14F-4D97-AF65-F5344CB8AC3E}">
        <p14:creationId xmlns:p14="http://schemas.microsoft.com/office/powerpoint/2010/main" val="745308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F8575FAA-4E63-F84B-81BC-BD28170F3E2A}" type="slidenum">
              <a:rPr lang="en-US"/>
              <a:pPr/>
              <a:t>‹#›</a:t>
            </a:fld>
            <a:endParaRPr lang="en-US"/>
          </a:p>
        </p:txBody>
      </p:sp>
    </p:spTree>
    <p:extLst>
      <p:ext uri="{BB962C8B-B14F-4D97-AF65-F5344CB8AC3E}">
        <p14:creationId xmlns:p14="http://schemas.microsoft.com/office/powerpoint/2010/main" val="576283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F583B488-0ACB-2941-964A-90975E1E0D12}" type="slidenum">
              <a:rPr lang="en-US"/>
              <a:pPr/>
              <a:t>‹#›</a:t>
            </a:fld>
            <a:endParaRPr lang="en-US"/>
          </a:p>
        </p:txBody>
      </p:sp>
    </p:spTree>
    <p:extLst>
      <p:ext uri="{BB962C8B-B14F-4D97-AF65-F5344CB8AC3E}">
        <p14:creationId xmlns:p14="http://schemas.microsoft.com/office/powerpoint/2010/main" val="2414149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fld id="{72A916C3-938E-D84F-94F2-3830A26D146B}" type="slidenum">
              <a:rPr lang="en-US"/>
              <a:pPr/>
              <a:t>‹#›</a:t>
            </a:fld>
            <a:endParaRPr lang="en-US"/>
          </a:p>
        </p:txBody>
      </p:sp>
    </p:spTree>
    <p:extLst>
      <p:ext uri="{BB962C8B-B14F-4D97-AF65-F5344CB8AC3E}">
        <p14:creationId xmlns:p14="http://schemas.microsoft.com/office/powerpoint/2010/main" val="240615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8DA769-F176-7944-A89A-DE7F8B93F4B2}" type="slidenum">
              <a:rPr lang="en-US"/>
              <a:pPr/>
              <a:t>‹#›</a:t>
            </a:fld>
            <a:endParaRPr lang="en-US"/>
          </a:p>
        </p:txBody>
      </p:sp>
    </p:spTree>
    <p:extLst>
      <p:ext uri="{BB962C8B-B14F-4D97-AF65-F5344CB8AC3E}">
        <p14:creationId xmlns:p14="http://schemas.microsoft.com/office/powerpoint/2010/main" val="1453137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D296F491-6488-7148-844D-D17B274B9138}" type="slidenum">
              <a:rPr lang="en-US"/>
              <a:pPr/>
              <a:t>‹#›</a:t>
            </a:fld>
            <a:endParaRPr lang="en-US"/>
          </a:p>
        </p:txBody>
      </p:sp>
    </p:spTree>
    <p:extLst>
      <p:ext uri="{BB962C8B-B14F-4D97-AF65-F5344CB8AC3E}">
        <p14:creationId xmlns:p14="http://schemas.microsoft.com/office/powerpoint/2010/main" val="1069637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5ECF7007-0144-6A4F-ACA8-885B5529D78A}" type="slidenum">
              <a:rPr lang="en-US"/>
              <a:pPr/>
              <a:t>‹#›</a:t>
            </a:fld>
            <a:endParaRPr lang="en-US"/>
          </a:p>
        </p:txBody>
      </p:sp>
    </p:spTree>
    <p:extLst>
      <p:ext uri="{BB962C8B-B14F-4D97-AF65-F5344CB8AC3E}">
        <p14:creationId xmlns:p14="http://schemas.microsoft.com/office/powerpoint/2010/main" val="2765717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3D19D28C-5B3D-0040-AC90-A70472D0A427}" type="slidenum">
              <a:rPr lang="en-US"/>
              <a:pPr/>
              <a:t>‹#›</a:t>
            </a:fld>
            <a:endParaRPr lang="en-US"/>
          </a:p>
        </p:txBody>
      </p:sp>
    </p:spTree>
    <p:extLst>
      <p:ext uri="{BB962C8B-B14F-4D97-AF65-F5344CB8AC3E}">
        <p14:creationId xmlns:p14="http://schemas.microsoft.com/office/powerpoint/2010/main" val="2421932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0"/>
            <a:ext cx="2043112" cy="6381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0"/>
            <a:ext cx="5976938" cy="6381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22A6CC42-D698-884A-AAA4-997D254E2D69}" type="slidenum">
              <a:rPr lang="en-US"/>
              <a:pPr/>
              <a:t>‹#›</a:t>
            </a:fld>
            <a:endParaRPr lang="en-US"/>
          </a:p>
        </p:txBody>
      </p:sp>
    </p:spTree>
    <p:extLst>
      <p:ext uri="{BB962C8B-B14F-4D97-AF65-F5344CB8AC3E}">
        <p14:creationId xmlns:p14="http://schemas.microsoft.com/office/powerpoint/2010/main" val="3432300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ED4418-E87E-4A4E-B8F3-1AAF58495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5710866"/>
      </p:ext>
    </p:extLst>
  </p:cSld>
  <p:clrMapOvr>
    <a:masterClrMapping/>
  </p:clrMapOvr>
  <p:transition xmlns:p14="http://schemas.microsoft.com/office/powerpoint/2010/mai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0D031-F829-D84F-9F65-8B6640E231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447870"/>
      </p:ext>
    </p:extLst>
  </p:cSld>
  <p:clrMapOvr>
    <a:masterClrMapping/>
  </p:clrMapOvr>
  <p:transition xmlns:p14="http://schemas.microsoft.com/office/powerpoint/2010/mai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5DD2F3-C325-5A48-8B79-A60B6417A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562762"/>
      </p:ext>
    </p:extLst>
  </p:cSld>
  <p:clrMapOvr>
    <a:masterClrMapping/>
  </p:clrMapOvr>
  <p:transition xmlns:p14="http://schemas.microsoft.com/office/powerpoint/2010/mai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842006-10A7-7648-B49E-737A6606F3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636812"/>
      </p:ext>
    </p:extLst>
  </p:cSld>
  <p:clrMapOvr>
    <a:masterClrMapping/>
  </p:clrMapOvr>
  <p:transition xmlns:p14="http://schemas.microsoft.com/office/powerpoint/2010/mai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3C5FE9-3529-3F44-8AAC-481C49A195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0672362"/>
      </p:ext>
    </p:extLst>
  </p:cSld>
  <p:clrMapOvr>
    <a:masterClrMapping/>
  </p:clrMapOvr>
  <p:transition xmlns:p14="http://schemas.microsoft.com/office/powerpoint/2010/mai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250BE5-B1C8-E94C-A6D2-3F42F42F8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207794"/>
      </p:ext>
    </p:extLst>
  </p:cSld>
  <p:clrMapOvr>
    <a:masterClrMapping/>
  </p:clrMapOvr>
  <p:transition xmlns:p14="http://schemas.microsoft.com/office/powerpoint/2010/mai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85888"/>
            <a:ext cx="3810000" cy="4710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5888"/>
            <a:ext cx="3810000" cy="4710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364E508-78BA-B943-BC1C-27534163CAAB}" type="slidenum">
              <a:rPr lang="en-US"/>
              <a:pPr/>
              <a:t>‹#›</a:t>
            </a:fld>
            <a:endParaRPr lang="en-US"/>
          </a:p>
        </p:txBody>
      </p:sp>
    </p:spTree>
    <p:extLst>
      <p:ext uri="{BB962C8B-B14F-4D97-AF65-F5344CB8AC3E}">
        <p14:creationId xmlns:p14="http://schemas.microsoft.com/office/powerpoint/2010/main" val="2591486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1487DE-12F6-F742-B056-3139C01851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705216"/>
      </p:ext>
    </p:extLst>
  </p:cSld>
  <p:clrMapOvr>
    <a:masterClrMapping/>
  </p:clrMapOvr>
  <p:transition xmlns:p14="http://schemas.microsoft.com/office/powerpoint/2010/mai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D36F7A-6481-884F-A373-AB98B376BA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115314"/>
      </p:ext>
    </p:extLst>
  </p:cSld>
  <p:clrMapOvr>
    <a:masterClrMapping/>
  </p:clrMapOvr>
  <p:transition xmlns:p14="http://schemas.microsoft.com/office/powerpoint/2010/mai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C6B6B8-1336-8F41-971A-17DE6FEC02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21079"/>
      </p:ext>
    </p:extLst>
  </p:cSld>
  <p:clrMapOvr>
    <a:masterClrMapping/>
  </p:clrMapOvr>
  <p:transition xmlns:p14="http://schemas.microsoft.com/office/powerpoint/2010/mai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B77CF-1BE8-E641-A1DF-980132D9D4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059888"/>
      </p:ext>
    </p:extLst>
  </p:cSld>
  <p:clrMapOvr>
    <a:masterClrMapping/>
  </p:clrMapOvr>
  <p:transition xmlns:p14="http://schemas.microsoft.com/office/powerpoint/2010/mai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FE189-6794-4E4D-9E5E-AD3698ED9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781496"/>
      </p:ext>
    </p:extLst>
  </p:cSld>
  <p:clrMapOvr>
    <a:masterClrMapping/>
  </p:clrMapOvr>
  <p:transition xmlns:p14="http://schemas.microsoft.com/office/powerpoint/2010/mai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84EEBF3-E7AE-614E-A0B9-57CFEB470FE8}" type="slidenum">
              <a:rPr lang="en-US"/>
              <a:pPr/>
              <a:t>‹#›</a:t>
            </a:fld>
            <a:endParaRPr lang="en-US"/>
          </a:p>
        </p:txBody>
      </p:sp>
    </p:spTree>
    <p:extLst>
      <p:ext uri="{BB962C8B-B14F-4D97-AF65-F5344CB8AC3E}">
        <p14:creationId xmlns:p14="http://schemas.microsoft.com/office/powerpoint/2010/main" val="155653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FDFFDF9-4E51-BF4D-B5C5-DAC98FD1791C}" type="slidenum">
              <a:rPr lang="en-US"/>
              <a:pPr/>
              <a:t>‹#›</a:t>
            </a:fld>
            <a:endParaRPr lang="en-US"/>
          </a:p>
        </p:txBody>
      </p:sp>
    </p:spTree>
    <p:extLst>
      <p:ext uri="{BB962C8B-B14F-4D97-AF65-F5344CB8AC3E}">
        <p14:creationId xmlns:p14="http://schemas.microsoft.com/office/powerpoint/2010/main" val="111201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0DBDF50-4866-2741-91F7-BA4E2C86319F}" type="slidenum">
              <a:rPr lang="en-US"/>
              <a:pPr/>
              <a:t>‹#›</a:t>
            </a:fld>
            <a:endParaRPr lang="en-US"/>
          </a:p>
        </p:txBody>
      </p:sp>
    </p:spTree>
    <p:extLst>
      <p:ext uri="{BB962C8B-B14F-4D97-AF65-F5344CB8AC3E}">
        <p14:creationId xmlns:p14="http://schemas.microsoft.com/office/powerpoint/2010/main" val="197474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788F576-E497-C04D-9340-BF163C5771FB}" type="slidenum">
              <a:rPr lang="en-US"/>
              <a:pPr/>
              <a:t>‹#›</a:t>
            </a:fld>
            <a:endParaRPr lang="en-US"/>
          </a:p>
        </p:txBody>
      </p:sp>
    </p:spTree>
    <p:extLst>
      <p:ext uri="{BB962C8B-B14F-4D97-AF65-F5344CB8AC3E}">
        <p14:creationId xmlns:p14="http://schemas.microsoft.com/office/powerpoint/2010/main" val="147111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233F676-4285-5C46-867B-7A131A43956B}" type="slidenum">
              <a:rPr lang="en-US"/>
              <a:pPr/>
              <a:t>‹#›</a:t>
            </a:fld>
            <a:endParaRPr lang="en-US"/>
          </a:p>
        </p:txBody>
      </p:sp>
    </p:spTree>
    <p:extLst>
      <p:ext uri="{BB962C8B-B14F-4D97-AF65-F5344CB8AC3E}">
        <p14:creationId xmlns:p14="http://schemas.microsoft.com/office/powerpoint/2010/main" val="2212498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flipV="1">
            <a:off x="0" y="0"/>
            <a:ext cx="9144000" cy="211138"/>
          </a:xfrm>
          <a:prstGeom prst="rect">
            <a:avLst/>
          </a:prstGeom>
          <a:gradFill rotWithShape="1">
            <a:gsLst>
              <a:gs pos="0">
                <a:srgbClr val="3333CC">
                  <a:gamma/>
                  <a:tint val="0"/>
                  <a:invGamma/>
                </a:srgbClr>
              </a:gs>
              <a:gs pos="100000">
                <a:srgbClr val="3333CC"/>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1034" name="Rectangle 10"/>
          <p:cNvSpPr>
            <a:spLocks noChangeArrowheads="1"/>
          </p:cNvSpPr>
          <p:nvPr userDrawn="1"/>
        </p:nvSpPr>
        <p:spPr bwMode="auto">
          <a:xfrm>
            <a:off x="0" y="6646863"/>
            <a:ext cx="9144000" cy="211137"/>
          </a:xfrm>
          <a:prstGeom prst="rect">
            <a:avLst/>
          </a:prstGeom>
          <a:gradFill rotWithShape="1">
            <a:gsLst>
              <a:gs pos="0">
                <a:srgbClr val="3333CC">
                  <a:gamma/>
                  <a:tint val="0"/>
                  <a:invGamma/>
                </a:srgbClr>
              </a:gs>
              <a:gs pos="100000">
                <a:srgbClr val="3333CC"/>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1026" name="Rectangle 2"/>
          <p:cNvSpPr>
            <a:spLocks noGrp="1" noChangeArrowheads="1"/>
          </p:cNvSpPr>
          <p:nvPr>
            <p:ph type="title"/>
          </p:nvPr>
        </p:nvSpPr>
        <p:spPr bwMode="auto">
          <a:xfrm>
            <a:off x="80010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685800" y="1385888"/>
            <a:ext cx="77724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charset="0"/>
                <a:ea typeface="+mn-ea"/>
                <a:cs typeface="+mn-cs"/>
              </a:defRPr>
            </a:lvl1pPr>
          </a:lstStyle>
          <a:p>
            <a:pPr>
              <a:defRPr/>
            </a:pPr>
            <a:endParaRPr lang="en-US"/>
          </a:p>
        </p:txBody>
      </p:sp>
      <p:sp>
        <p:nvSpPr>
          <p:cNvPr id="2"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charset="0"/>
              </a:defRPr>
            </a:lvl1pPr>
          </a:lstStyle>
          <a:p>
            <a:fld id="{85CEEC5C-A2B9-304F-9B3B-842D068403B3}" type="slidenum">
              <a:rPr lang="en-US"/>
              <a:pPr/>
              <a:t>‹#›</a:t>
            </a:fld>
            <a:endParaRPr lang="en-US"/>
          </a:p>
        </p:txBody>
      </p:sp>
      <p:sp>
        <p:nvSpPr>
          <p:cNvPr id="1031" name="AutoShape 7"/>
          <p:cNvSpPr>
            <a:spLocks noChangeArrowheads="1"/>
          </p:cNvSpPr>
          <p:nvPr userDrawn="1"/>
        </p:nvSpPr>
        <p:spPr bwMode="auto">
          <a:xfrm>
            <a:off x="1274763" y="1003300"/>
            <a:ext cx="6491287" cy="120650"/>
          </a:xfrm>
          <a:prstGeom prst="roundRect">
            <a:avLst>
              <a:gd name="adj" fmla="val 16667"/>
            </a:avLst>
          </a:prstGeom>
          <a:gradFill rotWithShape="1">
            <a:gsLst>
              <a:gs pos="0">
                <a:srgbClr val="0066FF">
                  <a:gamma/>
                  <a:shade val="46275"/>
                  <a:invGamma/>
                </a:srgbClr>
              </a:gs>
              <a:gs pos="50000">
                <a:srgbClr val="0066FF"/>
              </a:gs>
              <a:gs pos="100000">
                <a:srgbClr val="0066FF">
                  <a:gamma/>
                  <a:shade val="46275"/>
                  <a:invGamma/>
                </a:srgbClr>
              </a:gs>
            </a:gsLst>
            <a:lin ang="5400000" scaled="1"/>
          </a:gradFill>
          <a:ln w="9525">
            <a:noFill/>
            <a:round/>
            <a:headEnd/>
            <a:tailEnd/>
          </a:ln>
          <a:effectLst/>
        </p:spPr>
        <p:txBody>
          <a:bodyPr wrap="none" anchor="ctr"/>
          <a:lstStyle/>
          <a:p>
            <a:pPr>
              <a:defRPr/>
            </a:pPr>
            <a:endParaRPr lang="en-US">
              <a:ea typeface="+mn-ea"/>
              <a:cs typeface="+mn-cs"/>
            </a:endParaRPr>
          </a:p>
        </p:txBody>
      </p:sp>
      <p:pic>
        <p:nvPicPr>
          <p:cNvPr id="3" name="Picture 8" descr="trilobite1"/>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00013" y="57150"/>
            <a:ext cx="641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ppt_w</p:attrName>
                                        </p:attrNameLst>
                                      </p:cBhvr>
                                      <p:tavLst>
                                        <p:tav tm="0">
                                          <p:val>
                                            <p:fltVal val="0"/>
                                          </p:val>
                                        </p:tav>
                                        <p:tav tm="100000">
                                          <p:val>
                                            <p:strVal val="#ppt_w"/>
                                          </p:val>
                                        </p:tav>
                                      </p:tavLst>
                                    </p:anim>
                                    <p:anim calcmode="lin" valueType="num">
                                      <p:cBhvr>
                                        <p:cTn id="8" dur="500" fill="hold"/>
                                        <p:tgtEl>
                                          <p:spTgt spid="10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p:bldLst>
  </p:timing>
  <p:txStyles>
    <p:titleStyle>
      <a:lvl1pPr algn="ctr" rtl="0" eaLnBrk="0" fontAlgn="base" hangingPunct="0">
        <a:spcBef>
          <a:spcPct val="0"/>
        </a:spcBef>
        <a:spcAft>
          <a:spcPct val="0"/>
        </a:spcAft>
        <a:defRPr sz="5400">
          <a:solidFill>
            <a:srgbClr val="000066"/>
          </a:solidFill>
          <a:effectLst>
            <a:outerShdw blurRad="38100" dist="38100" dir="2700000" algn="tl">
              <a:srgbClr val="DDDDDD"/>
            </a:outerShdw>
          </a:effectLst>
          <a:latin typeface="+mj-lt"/>
          <a:ea typeface="ＭＳ Ｐゴシック" charset="0"/>
          <a:cs typeface="ＭＳ Ｐゴシック" charset="0"/>
        </a:defRPr>
      </a:lvl1pPr>
      <a:lvl2pPr algn="ctr" rtl="0" eaLnBrk="0" fontAlgn="base" hangingPunct="0">
        <a:spcBef>
          <a:spcPct val="0"/>
        </a:spcBef>
        <a:spcAft>
          <a:spcPct val="0"/>
        </a:spcAft>
        <a:defRPr sz="5400">
          <a:solidFill>
            <a:srgbClr val="000066"/>
          </a:solidFill>
          <a:effectLst>
            <a:outerShdw blurRad="38100" dist="38100" dir="2700000" algn="tl">
              <a:srgbClr val="DDDDDD"/>
            </a:outerShdw>
          </a:effectLst>
          <a:latin typeface="Arial Narrow" pitchFamily="34" charset="0"/>
          <a:ea typeface="ＭＳ Ｐゴシック" charset="0"/>
          <a:cs typeface="ＭＳ Ｐゴシック" charset="0"/>
        </a:defRPr>
      </a:lvl2pPr>
      <a:lvl3pPr algn="ctr" rtl="0" eaLnBrk="0" fontAlgn="base" hangingPunct="0">
        <a:spcBef>
          <a:spcPct val="0"/>
        </a:spcBef>
        <a:spcAft>
          <a:spcPct val="0"/>
        </a:spcAft>
        <a:defRPr sz="5400">
          <a:solidFill>
            <a:srgbClr val="000066"/>
          </a:solidFill>
          <a:effectLst>
            <a:outerShdw blurRad="38100" dist="38100" dir="2700000" algn="tl">
              <a:srgbClr val="DDDDDD"/>
            </a:outerShdw>
          </a:effectLst>
          <a:latin typeface="Arial Narrow" pitchFamily="34" charset="0"/>
          <a:ea typeface="ＭＳ Ｐゴシック" charset="0"/>
          <a:cs typeface="ＭＳ Ｐゴシック" charset="0"/>
        </a:defRPr>
      </a:lvl3pPr>
      <a:lvl4pPr algn="ctr" rtl="0" eaLnBrk="0" fontAlgn="base" hangingPunct="0">
        <a:spcBef>
          <a:spcPct val="0"/>
        </a:spcBef>
        <a:spcAft>
          <a:spcPct val="0"/>
        </a:spcAft>
        <a:defRPr sz="5400">
          <a:solidFill>
            <a:srgbClr val="000066"/>
          </a:solidFill>
          <a:effectLst>
            <a:outerShdw blurRad="38100" dist="38100" dir="2700000" algn="tl">
              <a:srgbClr val="DDDDDD"/>
            </a:outerShdw>
          </a:effectLst>
          <a:latin typeface="Arial Narrow" pitchFamily="34" charset="0"/>
          <a:ea typeface="ＭＳ Ｐゴシック" charset="0"/>
          <a:cs typeface="ＭＳ Ｐゴシック" charset="0"/>
        </a:defRPr>
      </a:lvl4pPr>
      <a:lvl5pPr algn="ctr" rtl="0" eaLnBrk="0" fontAlgn="base" hangingPunct="0">
        <a:spcBef>
          <a:spcPct val="0"/>
        </a:spcBef>
        <a:spcAft>
          <a:spcPct val="0"/>
        </a:spcAft>
        <a:defRPr sz="5400">
          <a:solidFill>
            <a:srgbClr val="000066"/>
          </a:solidFill>
          <a:effectLst>
            <a:outerShdw blurRad="38100" dist="38100" dir="2700000" algn="tl">
              <a:srgbClr val="DDDDDD"/>
            </a:outerShdw>
          </a:effectLst>
          <a:latin typeface="Arial Narrow" pitchFamily="34" charset="0"/>
          <a:ea typeface="ＭＳ Ｐゴシック" charset="0"/>
          <a:cs typeface="ＭＳ Ｐゴシック" charset="0"/>
        </a:defRPr>
      </a:lvl5pPr>
      <a:lvl6pPr marL="457200" algn="ctr" rtl="0" fontAlgn="base">
        <a:spcBef>
          <a:spcPct val="0"/>
        </a:spcBef>
        <a:spcAft>
          <a:spcPct val="0"/>
        </a:spcAft>
        <a:defRPr sz="5400">
          <a:solidFill>
            <a:srgbClr val="000066"/>
          </a:solidFill>
          <a:effectLst>
            <a:outerShdw blurRad="38100" dist="38100" dir="2700000" algn="tl">
              <a:srgbClr val="DDDDDD"/>
            </a:outerShdw>
          </a:effectLst>
          <a:latin typeface="Arial Narrow" pitchFamily="34" charset="0"/>
        </a:defRPr>
      </a:lvl6pPr>
      <a:lvl7pPr marL="914400" algn="ctr" rtl="0" fontAlgn="base">
        <a:spcBef>
          <a:spcPct val="0"/>
        </a:spcBef>
        <a:spcAft>
          <a:spcPct val="0"/>
        </a:spcAft>
        <a:defRPr sz="5400">
          <a:solidFill>
            <a:srgbClr val="000066"/>
          </a:solidFill>
          <a:effectLst>
            <a:outerShdw blurRad="38100" dist="38100" dir="2700000" algn="tl">
              <a:srgbClr val="DDDDDD"/>
            </a:outerShdw>
          </a:effectLst>
          <a:latin typeface="Arial Narrow" pitchFamily="34" charset="0"/>
        </a:defRPr>
      </a:lvl7pPr>
      <a:lvl8pPr marL="1371600" algn="ctr" rtl="0" fontAlgn="base">
        <a:spcBef>
          <a:spcPct val="0"/>
        </a:spcBef>
        <a:spcAft>
          <a:spcPct val="0"/>
        </a:spcAft>
        <a:defRPr sz="5400">
          <a:solidFill>
            <a:srgbClr val="000066"/>
          </a:solidFill>
          <a:effectLst>
            <a:outerShdw blurRad="38100" dist="38100" dir="2700000" algn="tl">
              <a:srgbClr val="DDDDDD"/>
            </a:outerShdw>
          </a:effectLst>
          <a:latin typeface="Arial Narrow" pitchFamily="34" charset="0"/>
        </a:defRPr>
      </a:lvl8pPr>
      <a:lvl9pPr marL="1828800" algn="ctr" rtl="0" fontAlgn="base">
        <a:spcBef>
          <a:spcPct val="0"/>
        </a:spcBef>
        <a:spcAft>
          <a:spcPct val="0"/>
        </a:spcAft>
        <a:defRPr sz="5400">
          <a:solidFill>
            <a:srgbClr val="000066"/>
          </a:solidFill>
          <a:effectLst>
            <a:outerShdw blurRad="38100" dist="38100" dir="2700000" algn="tl">
              <a:srgbClr val="DDDDDD"/>
            </a:outerShdw>
          </a:effectLst>
          <a:latin typeface="Arial Narrow" pitchFamily="34" charset="0"/>
        </a:defRPr>
      </a:lvl9pPr>
    </p:titleStyle>
    <p:bodyStyle>
      <a:lvl1pPr marL="457200" indent="-457200" algn="l" rtl="0" eaLnBrk="0" fontAlgn="base" hangingPunct="0">
        <a:spcBef>
          <a:spcPct val="20000"/>
        </a:spcBef>
        <a:spcAft>
          <a:spcPct val="0"/>
        </a:spcAft>
        <a:buClr>
          <a:srgbClr val="000066"/>
        </a:buClr>
        <a:buSzPct val="70000"/>
        <a:buFont typeface="Wingdings" charset="0"/>
        <a:buChar char="u"/>
        <a:defRPr sz="3200">
          <a:solidFill>
            <a:srgbClr val="000000"/>
          </a:solidFill>
          <a:latin typeface="+mn-lt"/>
          <a:ea typeface="ＭＳ Ｐゴシック" charset="0"/>
          <a:cs typeface="ＭＳ Ｐゴシック" charset="0"/>
        </a:defRPr>
      </a:lvl1pPr>
      <a:lvl2pPr marL="857250" indent="-285750" algn="l" rtl="0" eaLnBrk="0" fontAlgn="base" hangingPunct="0">
        <a:spcBef>
          <a:spcPct val="20000"/>
        </a:spcBef>
        <a:spcAft>
          <a:spcPct val="0"/>
        </a:spcAft>
        <a:buClr>
          <a:srgbClr val="000066"/>
        </a:buClr>
        <a:buSzPct val="60000"/>
        <a:buFont typeface="Wingdings" charset="0"/>
        <a:buChar char="n"/>
        <a:defRPr sz="2800">
          <a:solidFill>
            <a:srgbClr val="000000"/>
          </a:solidFill>
          <a:latin typeface="+mn-lt"/>
          <a:ea typeface="ＭＳ Ｐゴシック" charset="-128"/>
        </a:defRPr>
      </a:lvl2pPr>
      <a:lvl3pPr marL="1200150" indent="-228600" algn="l" rtl="0" eaLnBrk="0" fontAlgn="base" hangingPunct="0">
        <a:spcBef>
          <a:spcPct val="20000"/>
        </a:spcBef>
        <a:spcAft>
          <a:spcPct val="0"/>
        </a:spcAft>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000000"/>
          </a:solidFill>
          <a:latin typeface="+mn-lt"/>
          <a:ea typeface="ＭＳ Ｐゴシック" charset="-128"/>
        </a:defRPr>
      </a:lvl5pPr>
      <a:lvl6pPr marL="2514600" indent="-228600" algn="l" rtl="0" fontAlgn="base">
        <a:spcBef>
          <a:spcPct val="20000"/>
        </a:spcBef>
        <a:spcAft>
          <a:spcPct val="0"/>
        </a:spcAft>
        <a:buChar char="»"/>
        <a:defRPr sz="2000">
          <a:solidFill>
            <a:srgbClr val="000000"/>
          </a:solidFill>
          <a:latin typeface="+mn-lt"/>
          <a:ea typeface="ＭＳ Ｐゴシック" charset="-128"/>
        </a:defRPr>
      </a:lvl6pPr>
      <a:lvl7pPr marL="2971800" indent="-228600" algn="l" rtl="0" fontAlgn="base">
        <a:spcBef>
          <a:spcPct val="20000"/>
        </a:spcBef>
        <a:spcAft>
          <a:spcPct val="0"/>
        </a:spcAft>
        <a:buChar char="»"/>
        <a:defRPr sz="2000">
          <a:solidFill>
            <a:srgbClr val="000000"/>
          </a:solidFill>
          <a:latin typeface="+mn-lt"/>
          <a:ea typeface="ＭＳ Ｐゴシック" charset="-128"/>
        </a:defRPr>
      </a:lvl7pPr>
      <a:lvl8pPr marL="3429000" indent="-228600" algn="l" rtl="0" fontAlgn="base">
        <a:spcBef>
          <a:spcPct val="20000"/>
        </a:spcBef>
        <a:spcAft>
          <a:spcPct val="0"/>
        </a:spcAft>
        <a:buChar char="»"/>
        <a:defRPr sz="2000">
          <a:solidFill>
            <a:srgbClr val="000000"/>
          </a:solidFill>
          <a:latin typeface="+mn-lt"/>
          <a:ea typeface="ＭＳ Ｐゴシック" charset="-128"/>
        </a:defRPr>
      </a:lvl8pPr>
      <a:lvl9pPr marL="3886200" indent="-228600" algn="l" rtl="0" fontAlgn="base">
        <a:spcBef>
          <a:spcPct val="20000"/>
        </a:spcBef>
        <a:spcAft>
          <a:spcPct val="0"/>
        </a:spcAft>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0146" name="Rectangle 2"/>
          <p:cNvSpPr>
            <a:spLocks noChangeArrowheads="1"/>
          </p:cNvSpPr>
          <p:nvPr userDrawn="1"/>
        </p:nvSpPr>
        <p:spPr bwMode="auto">
          <a:xfrm flipV="1">
            <a:off x="0" y="0"/>
            <a:ext cx="9144000" cy="211138"/>
          </a:xfrm>
          <a:prstGeom prst="rect">
            <a:avLst/>
          </a:prstGeom>
          <a:gradFill rotWithShape="1">
            <a:gsLst>
              <a:gs pos="0">
                <a:srgbClr val="333399">
                  <a:gamma/>
                  <a:tint val="0"/>
                  <a:invGamma/>
                </a:srgbClr>
              </a:gs>
              <a:gs pos="100000">
                <a:srgbClr val="333399"/>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390147" name="Rectangle 3"/>
          <p:cNvSpPr>
            <a:spLocks noChangeArrowheads="1"/>
          </p:cNvSpPr>
          <p:nvPr userDrawn="1"/>
        </p:nvSpPr>
        <p:spPr bwMode="auto">
          <a:xfrm>
            <a:off x="0" y="6646863"/>
            <a:ext cx="9144000" cy="211137"/>
          </a:xfrm>
          <a:prstGeom prst="rect">
            <a:avLst/>
          </a:prstGeom>
          <a:gradFill rotWithShape="1">
            <a:gsLst>
              <a:gs pos="0">
                <a:srgbClr val="333399">
                  <a:gamma/>
                  <a:tint val="0"/>
                  <a:invGamma/>
                </a:srgbClr>
              </a:gs>
              <a:gs pos="100000">
                <a:srgbClr val="333399"/>
              </a:gs>
            </a:gsLst>
            <a:lin ang="5400000" scaled="1"/>
          </a:gradFill>
          <a:ln w="9525">
            <a:noFill/>
            <a:miter lim="800000"/>
            <a:headEnd/>
            <a:tailEnd/>
          </a:ln>
          <a:effectLst/>
        </p:spPr>
        <p:txBody>
          <a:bodyPr wrap="none" anchor="ctr"/>
          <a:lstStyle/>
          <a:p>
            <a:pPr>
              <a:defRPr/>
            </a:pPr>
            <a:endParaRPr lang="en-US">
              <a:ea typeface="+mn-ea"/>
              <a:cs typeface="+mn-cs"/>
            </a:endParaRPr>
          </a:p>
        </p:txBody>
      </p:sp>
      <p:pic>
        <p:nvPicPr>
          <p:cNvPr id="13316" name="Picture 4" descr="earth"/>
          <p:cNvPicPr>
            <a:picLocks noChangeAspect="1" noChangeArrowheads="1"/>
          </p:cNvPicPr>
          <p:nvPr userDrawn="1"/>
        </p:nvPicPr>
        <p:blipFill>
          <a:blip r:embed="rId13" cstate="screen">
            <a:lum bright="34000"/>
            <a:extLst>
              <a:ext uri="{28A0092B-C50C-407E-A947-70E740481C1C}">
                <a14:useLocalDpi xmlns:a14="http://schemas.microsoft.com/office/drawing/2010/main"/>
              </a:ext>
            </a:extLst>
          </a:blip>
          <a:srcRect/>
          <a:stretch>
            <a:fillRect/>
          </a:stretch>
        </p:blipFill>
        <p:spPr bwMode="auto">
          <a:xfrm>
            <a:off x="28575" y="28575"/>
            <a:ext cx="1066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Grp="1" noChangeArrowheads="1"/>
          </p:cNvSpPr>
          <p:nvPr>
            <p:ph type="body" idx="1"/>
          </p:nvPr>
        </p:nvSpPr>
        <p:spPr bwMode="auto">
          <a:xfrm>
            <a:off x="285750" y="1344613"/>
            <a:ext cx="8629650"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0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chemeClr val="bg2"/>
                </a:solidFill>
                <a:latin typeface="Times New Roman" charset="0"/>
                <a:ea typeface="+mn-ea"/>
                <a:cs typeface="+mn-cs"/>
              </a:defRPr>
            </a:lvl1pPr>
          </a:lstStyle>
          <a:p>
            <a:pPr>
              <a:defRPr/>
            </a:pPr>
            <a:endParaRPr lang="en-US"/>
          </a:p>
        </p:txBody>
      </p:sp>
      <p:sp>
        <p:nvSpPr>
          <p:cNvPr id="390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chemeClr val="bg2"/>
                </a:solidFill>
                <a:latin typeface="Times New Roman" charset="0"/>
                <a:ea typeface="+mn-ea"/>
                <a:cs typeface="+mn-cs"/>
              </a:defRPr>
            </a:lvl1pPr>
          </a:lstStyle>
          <a:p>
            <a:pPr>
              <a:defRPr/>
            </a:pPr>
            <a:endParaRPr lang="en-US"/>
          </a:p>
        </p:txBody>
      </p:sp>
      <p:sp>
        <p:nvSpPr>
          <p:cNvPr id="390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chemeClr val="bg2"/>
                </a:solidFill>
                <a:latin typeface="Times New Roman" charset="0"/>
              </a:defRPr>
            </a:lvl1pPr>
          </a:lstStyle>
          <a:p>
            <a:fld id="{EF888414-474E-834E-93B4-F2EA547618D5}" type="slidenum">
              <a:rPr lang="en-US"/>
              <a:pPr/>
              <a:t>‹#›</a:t>
            </a:fld>
            <a:endParaRPr lang="en-US"/>
          </a:p>
        </p:txBody>
      </p:sp>
      <p:sp>
        <p:nvSpPr>
          <p:cNvPr id="390153" name="AutoShape 9"/>
          <p:cNvSpPr>
            <a:spLocks noChangeArrowheads="1"/>
          </p:cNvSpPr>
          <p:nvPr userDrawn="1"/>
        </p:nvSpPr>
        <p:spPr bwMode="auto">
          <a:xfrm>
            <a:off x="1274763" y="1003300"/>
            <a:ext cx="6491287" cy="120650"/>
          </a:xfrm>
          <a:prstGeom prst="roundRect">
            <a:avLst>
              <a:gd name="adj" fmla="val 16667"/>
            </a:avLst>
          </a:prstGeom>
          <a:gradFill rotWithShape="1">
            <a:gsLst>
              <a:gs pos="0">
                <a:srgbClr val="0000FF">
                  <a:gamma/>
                  <a:shade val="0"/>
                  <a:invGamma/>
                </a:srgbClr>
              </a:gs>
              <a:gs pos="50000">
                <a:srgbClr val="0000FF"/>
              </a:gs>
              <a:gs pos="100000">
                <a:srgbClr val="0000FF">
                  <a:gamma/>
                  <a:shade val="0"/>
                  <a:invGamma/>
                </a:srgbClr>
              </a:gs>
            </a:gsLst>
            <a:lin ang="5400000" scaled="1"/>
          </a:gradFill>
          <a:ln w="9525">
            <a:noFill/>
            <a:round/>
            <a:headEnd/>
            <a:tailEnd/>
          </a:ln>
          <a:effectLst/>
        </p:spPr>
        <p:txBody>
          <a:bodyPr wrap="none" anchor="ctr"/>
          <a:lstStyle/>
          <a:p>
            <a:pPr>
              <a:defRPr/>
            </a:pPr>
            <a:endParaRPr lang="en-US">
              <a:ea typeface="+mn-ea"/>
              <a:cs typeface="+mn-cs"/>
            </a:endParaRPr>
          </a:p>
        </p:txBody>
      </p:sp>
      <p:sp>
        <p:nvSpPr>
          <p:cNvPr id="390154" name="Rectangle 10"/>
          <p:cNvSpPr>
            <a:spLocks noGrp="1" noChangeArrowheads="1"/>
          </p:cNvSpPr>
          <p:nvPr>
            <p:ph type="title"/>
          </p:nvPr>
        </p:nvSpPr>
        <p:spPr bwMode="auto">
          <a:xfrm>
            <a:off x="342900" y="0"/>
            <a:ext cx="8801100" cy="996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90153"/>
                                        </p:tgtEl>
                                        <p:attrNameLst>
                                          <p:attrName>style.visibility</p:attrName>
                                        </p:attrNameLst>
                                      </p:cBhvr>
                                      <p:to>
                                        <p:strVal val="visible"/>
                                      </p:to>
                                    </p:set>
                                    <p:anim calcmode="lin" valueType="num">
                                      <p:cBhvr>
                                        <p:cTn id="7" dur="500" fill="hold"/>
                                        <p:tgtEl>
                                          <p:spTgt spid="390153"/>
                                        </p:tgtEl>
                                        <p:attrNameLst>
                                          <p:attrName>ppt_w</p:attrName>
                                        </p:attrNameLst>
                                      </p:cBhvr>
                                      <p:tavLst>
                                        <p:tav tm="0">
                                          <p:val>
                                            <p:fltVal val="0"/>
                                          </p:val>
                                        </p:tav>
                                        <p:tav tm="100000">
                                          <p:val>
                                            <p:strVal val="#ppt_w"/>
                                          </p:val>
                                        </p:tav>
                                      </p:tavLst>
                                    </p:anim>
                                    <p:anim calcmode="lin" valueType="num">
                                      <p:cBhvr>
                                        <p:cTn id="8" dur="500" fill="hold"/>
                                        <p:tgtEl>
                                          <p:spTgt spid="39015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90154"/>
                                        </p:tgtEl>
                                        <p:attrNameLst>
                                          <p:attrName>style.visibility</p:attrName>
                                        </p:attrNameLst>
                                      </p:cBhvr>
                                      <p:to>
                                        <p:strVal val="visible"/>
                                      </p:to>
                                    </p:set>
                                    <p:anim calcmode="lin" valueType="num">
                                      <p:cBhvr additive="base">
                                        <p:cTn id="12" dur="500" fill="hold"/>
                                        <p:tgtEl>
                                          <p:spTgt spid="390154"/>
                                        </p:tgtEl>
                                        <p:attrNameLst>
                                          <p:attrName>ppt_x</p:attrName>
                                        </p:attrNameLst>
                                      </p:cBhvr>
                                      <p:tavLst>
                                        <p:tav tm="0">
                                          <p:val>
                                            <p:strVal val="#ppt_x"/>
                                          </p:val>
                                        </p:tav>
                                        <p:tav tm="100000">
                                          <p:val>
                                            <p:strVal val="#ppt_x"/>
                                          </p:val>
                                        </p:tav>
                                      </p:tavLst>
                                    </p:anim>
                                    <p:anim calcmode="lin" valueType="num">
                                      <p:cBhvr additive="base">
                                        <p:cTn id="13" dur="500" fill="hold"/>
                                        <p:tgtEl>
                                          <p:spTgt spid="3901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3" grpId="0" animBg="1"/>
      <p:bldP spid="390154" grpId="0"/>
    </p:bldLst>
  </p:timing>
  <p:txStyles>
    <p:titleStyle>
      <a:lvl1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mj-lt"/>
          <a:ea typeface="ＭＳ Ｐゴシック" charset="0"/>
          <a:cs typeface="ＭＳ Ｐゴシック" charset="0"/>
        </a:defRPr>
      </a:lvl1pPr>
      <a:lvl2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5pPr>
      <a:lvl6pPr marL="4572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defRPr>
      </a:lvl6pPr>
      <a:lvl7pPr marL="9144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defRPr>
      </a:lvl7pPr>
      <a:lvl8pPr marL="13716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defRPr>
      </a:lvl8pPr>
      <a:lvl9pPr marL="18288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defRPr>
      </a:lvl9pPr>
    </p:titleStyle>
    <p:bodyStyle>
      <a:lvl1pPr marL="400050" indent="-400050" algn="l" rtl="0" eaLnBrk="0" fontAlgn="base" hangingPunct="0">
        <a:spcBef>
          <a:spcPct val="20000"/>
        </a:spcBef>
        <a:spcAft>
          <a:spcPct val="0"/>
        </a:spcAft>
        <a:buClr>
          <a:srgbClr val="000066"/>
        </a:buClr>
        <a:buSzPct val="70000"/>
        <a:buFont typeface="Monotype Sorts" charset="0"/>
        <a:buChar char="u"/>
        <a:defRPr kumimoji="1" sz="3200">
          <a:solidFill>
            <a:srgbClr val="000000"/>
          </a:solidFill>
          <a:latin typeface="+mn-lt"/>
          <a:ea typeface="ＭＳ Ｐゴシック" charset="0"/>
          <a:cs typeface="ＭＳ Ｐゴシック" charset="0"/>
        </a:defRPr>
      </a:lvl1pPr>
      <a:lvl2pPr marL="800100" indent="-285750" algn="l" rtl="0" eaLnBrk="0" fontAlgn="base" hangingPunct="0">
        <a:spcBef>
          <a:spcPct val="20000"/>
        </a:spcBef>
        <a:spcAft>
          <a:spcPct val="0"/>
        </a:spcAft>
        <a:buClr>
          <a:srgbClr val="000066"/>
        </a:buClr>
        <a:buSzPct val="60000"/>
        <a:buFont typeface="Monotype Sorts" charset="0"/>
        <a:buChar char="n"/>
        <a:defRPr kumimoji="1"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FF9933"/>
        </a:buClr>
        <a:buChar char="•"/>
        <a:defRPr kumimoji="1"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FF9933"/>
        </a:buClr>
        <a:buChar char="–"/>
        <a:defRPr kumimoji="1"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FF9933"/>
        </a:buClr>
        <a:buChar char="»"/>
        <a:defRPr kumimoji="1" sz="2000">
          <a:solidFill>
            <a:srgbClr val="000000"/>
          </a:solidFill>
          <a:latin typeface="+mn-lt"/>
          <a:ea typeface="ＭＳ Ｐゴシック" charset="-128"/>
        </a:defRPr>
      </a:lvl5pPr>
      <a:lvl6pPr marL="2514600" indent="-228600" algn="l" rtl="0" fontAlgn="base">
        <a:spcBef>
          <a:spcPct val="20000"/>
        </a:spcBef>
        <a:spcAft>
          <a:spcPct val="0"/>
        </a:spcAft>
        <a:buClr>
          <a:srgbClr val="FF9933"/>
        </a:buClr>
        <a:buChar char="»"/>
        <a:defRPr kumimoji="1" sz="2000">
          <a:solidFill>
            <a:srgbClr val="000000"/>
          </a:solidFill>
          <a:latin typeface="+mn-lt"/>
          <a:ea typeface="ＭＳ Ｐゴシック" charset="-128"/>
        </a:defRPr>
      </a:lvl6pPr>
      <a:lvl7pPr marL="2971800" indent="-228600" algn="l" rtl="0" fontAlgn="base">
        <a:spcBef>
          <a:spcPct val="20000"/>
        </a:spcBef>
        <a:spcAft>
          <a:spcPct val="0"/>
        </a:spcAft>
        <a:buClr>
          <a:srgbClr val="FF9933"/>
        </a:buClr>
        <a:buChar char="»"/>
        <a:defRPr kumimoji="1" sz="2000">
          <a:solidFill>
            <a:srgbClr val="000000"/>
          </a:solidFill>
          <a:latin typeface="+mn-lt"/>
          <a:ea typeface="ＭＳ Ｐゴシック" charset="-128"/>
        </a:defRPr>
      </a:lvl7pPr>
      <a:lvl8pPr marL="3429000" indent="-228600" algn="l" rtl="0" fontAlgn="base">
        <a:spcBef>
          <a:spcPct val="20000"/>
        </a:spcBef>
        <a:spcAft>
          <a:spcPct val="0"/>
        </a:spcAft>
        <a:buClr>
          <a:srgbClr val="FF9933"/>
        </a:buClr>
        <a:buChar char="»"/>
        <a:defRPr kumimoji="1" sz="2000">
          <a:solidFill>
            <a:srgbClr val="000000"/>
          </a:solidFill>
          <a:latin typeface="+mn-lt"/>
          <a:ea typeface="ＭＳ Ｐゴシック" charset="-128"/>
        </a:defRPr>
      </a:lvl8pPr>
      <a:lvl9pPr marL="3886200" indent="-228600" algn="l" rtl="0" fontAlgn="base">
        <a:spcBef>
          <a:spcPct val="20000"/>
        </a:spcBef>
        <a:spcAft>
          <a:spcPct val="0"/>
        </a:spcAft>
        <a:buClr>
          <a:srgbClr val="FF9933"/>
        </a:buClr>
        <a:buChar char="»"/>
        <a:defRPr kumimoji="1"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7554" name="Rectangle 2"/>
          <p:cNvSpPr>
            <a:spLocks noChangeArrowheads="1"/>
          </p:cNvSpPr>
          <p:nvPr userDrawn="1"/>
        </p:nvSpPr>
        <p:spPr bwMode="auto">
          <a:xfrm flipV="1">
            <a:off x="0" y="0"/>
            <a:ext cx="9144000" cy="211138"/>
          </a:xfrm>
          <a:prstGeom prst="rect">
            <a:avLst/>
          </a:prstGeom>
          <a:gradFill rotWithShape="1">
            <a:gsLst>
              <a:gs pos="0">
                <a:srgbClr val="3333CC">
                  <a:gamma/>
                  <a:tint val="0"/>
                  <a:invGamma/>
                </a:srgbClr>
              </a:gs>
              <a:gs pos="100000">
                <a:srgbClr val="3333CC"/>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407555" name="Rectangle 3"/>
          <p:cNvSpPr>
            <a:spLocks noChangeArrowheads="1"/>
          </p:cNvSpPr>
          <p:nvPr userDrawn="1"/>
        </p:nvSpPr>
        <p:spPr bwMode="auto">
          <a:xfrm>
            <a:off x="0" y="6646863"/>
            <a:ext cx="9144000" cy="211137"/>
          </a:xfrm>
          <a:prstGeom prst="rect">
            <a:avLst/>
          </a:prstGeom>
          <a:gradFill rotWithShape="1">
            <a:gsLst>
              <a:gs pos="0">
                <a:srgbClr val="3333CC">
                  <a:gamma/>
                  <a:tint val="0"/>
                  <a:invGamma/>
                </a:srgbClr>
              </a:gs>
              <a:gs pos="100000">
                <a:srgbClr val="3333CC"/>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407556" name="Rectangle 4"/>
          <p:cNvSpPr>
            <a:spLocks noGrp="1" noChangeArrowheads="1"/>
          </p:cNvSpPr>
          <p:nvPr>
            <p:ph type="title"/>
          </p:nvPr>
        </p:nvSpPr>
        <p:spPr bwMode="auto">
          <a:xfrm>
            <a:off x="78105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5" name="Rectangle 5"/>
          <p:cNvSpPr>
            <a:spLocks noGrp="1" noChangeArrowheads="1"/>
          </p:cNvSpPr>
          <p:nvPr>
            <p:ph type="body" idx="1"/>
          </p:nvPr>
        </p:nvSpPr>
        <p:spPr bwMode="auto">
          <a:xfrm>
            <a:off x="495300" y="1504950"/>
            <a:ext cx="81724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7558"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chemeClr val="bg2"/>
                </a:solidFill>
                <a:latin typeface="Times New Roman" charset="0"/>
                <a:ea typeface="+mn-ea"/>
                <a:cs typeface="+mn-cs"/>
              </a:defRPr>
            </a:lvl1pPr>
          </a:lstStyle>
          <a:p>
            <a:pPr>
              <a:defRPr/>
            </a:pPr>
            <a:endParaRPr lang="en-US"/>
          </a:p>
        </p:txBody>
      </p:sp>
      <p:sp>
        <p:nvSpPr>
          <p:cNvPr id="407559"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chemeClr val="bg2"/>
                </a:solidFill>
                <a:latin typeface="Times New Roman" charset="0"/>
                <a:ea typeface="+mn-ea"/>
                <a:cs typeface="+mn-cs"/>
              </a:defRPr>
            </a:lvl1pPr>
          </a:lstStyle>
          <a:p>
            <a:pPr>
              <a:defRPr/>
            </a:pPr>
            <a:endParaRPr lang="en-US"/>
          </a:p>
        </p:txBody>
      </p:sp>
      <p:sp>
        <p:nvSpPr>
          <p:cNvPr id="407560"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chemeClr val="bg2"/>
                </a:solidFill>
                <a:latin typeface="Times New Roman" charset="0"/>
              </a:defRPr>
            </a:lvl1pPr>
          </a:lstStyle>
          <a:p>
            <a:fld id="{2023658B-6043-8F46-A48F-49D43D5415AE}" type="slidenum">
              <a:rPr lang="en-US"/>
              <a:pPr/>
              <a:t>‹#›</a:t>
            </a:fld>
            <a:endParaRPr lang="en-US"/>
          </a:p>
        </p:txBody>
      </p:sp>
      <p:pic>
        <p:nvPicPr>
          <p:cNvPr id="25609" name="Picture 9" descr="2090"/>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80975" y="38100"/>
            <a:ext cx="476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62" name="Rectangle 10"/>
          <p:cNvSpPr>
            <a:spLocks noChangeArrowheads="1"/>
          </p:cNvSpPr>
          <p:nvPr userDrawn="1"/>
        </p:nvSpPr>
        <p:spPr bwMode="auto">
          <a:xfrm>
            <a:off x="571500" y="1104900"/>
            <a:ext cx="7924800" cy="133350"/>
          </a:xfrm>
          <a:prstGeom prst="rect">
            <a:avLst/>
          </a:prstGeom>
          <a:gradFill rotWithShape="1">
            <a:gsLst>
              <a:gs pos="0">
                <a:srgbClr val="0033CC">
                  <a:gamma/>
                  <a:shade val="56078"/>
                  <a:invGamma/>
                </a:srgbClr>
              </a:gs>
              <a:gs pos="50000">
                <a:srgbClr val="0033CC"/>
              </a:gs>
              <a:gs pos="100000">
                <a:srgbClr val="0033CC">
                  <a:gamma/>
                  <a:shade val="56078"/>
                  <a:invGamma/>
                </a:srgbClr>
              </a:gs>
            </a:gsLst>
            <a:lin ang="5400000" scaled="1"/>
          </a:gradFill>
          <a:ln w="9525">
            <a:noFill/>
            <a:miter lim="800000"/>
            <a:headEnd/>
            <a:tailEnd/>
          </a:ln>
          <a:effectLst/>
        </p:spPr>
        <p:txBody>
          <a:bodyPr wrap="none" anchor="ctr"/>
          <a:lstStyle/>
          <a:p>
            <a:pP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07562"/>
                                        </p:tgtEl>
                                        <p:attrNameLst>
                                          <p:attrName>style.visibility</p:attrName>
                                        </p:attrNameLst>
                                      </p:cBhvr>
                                      <p:to>
                                        <p:strVal val="visible"/>
                                      </p:to>
                                    </p:set>
                                    <p:anim calcmode="lin" valueType="num">
                                      <p:cBhvr>
                                        <p:cTn id="7" dur="500" fill="hold"/>
                                        <p:tgtEl>
                                          <p:spTgt spid="407562"/>
                                        </p:tgtEl>
                                        <p:attrNameLst>
                                          <p:attrName>ppt_w</p:attrName>
                                        </p:attrNameLst>
                                      </p:cBhvr>
                                      <p:tavLst>
                                        <p:tav tm="0">
                                          <p:val>
                                            <p:fltVal val="0"/>
                                          </p:val>
                                        </p:tav>
                                        <p:tav tm="100000">
                                          <p:val>
                                            <p:strVal val="#ppt_w"/>
                                          </p:val>
                                        </p:tav>
                                      </p:tavLst>
                                    </p:anim>
                                    <p:anim calcmode="lin" valueType="num">
                                      <p:cBhvr>
                                        <p:cTn id="8" dur="500" fill="hold"/>
                                        <p:tgtEl>
                                          <p:spTgt spid="4075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62" grpId="0" animBg="1"/>
    </p:bldLst>
  </p:timing>
  <p:txStyles>
    <p:titleStyle>
      <a:lvl1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mj-lt"/>
          <a:ea typeface="ＭＳ Ｐゴシック" charset="0"/>
          <a:cs typeface="ＭＳ Ｐゴシック" charset="0"/>
        </a:defRPr>
      </a:lvl1pPr>
      <a:lvl2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kumimoji="1" sz="4800">
          <a:solidFill>
            <a:srgbClr val="000066"/>
          </a:solidFill>
          <a:effectLst>
            <a:outerShdw blurRad="38100" dist="38100" dir="2700000" algn="tl">
              <a:srgbClr val="DDDDDD"/>
            </a:outerShdw>
          </a:effectLst>
          <a:latin typeface="Arial" charset="0"/>
          <a:ea typeface="ＭＳ Ｐゴシック" charset="0"/>
          <a:cs typeface="ＭＳ Ｐゴシック" charset="0"/>
        </a:defRPr>
      </a:lvl5pPr>
      <a:lvl6pPr marL="4572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defRPr>
      </a:lvl6pPr>
      <a:lvl7pPr marL="9144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defRPr>
      </a:lvl7pPr>
      <a:lvl8pPr marL="13716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defRPr>
      </a:lvl8pPr>
      <a:lvl9pPr marL="1828800" algn="ctr" rtl="0" fontAlgn="base">
        <a:spcBef>
          <a:spcPct val="0"/>
        </a:spcBef>
        <a:spcAft>
          <a:spcPct val="0"/>
        </a:spcAft>
        <a:defRPr kumimoji="1" sz="4800">
          <a:solidFill>
            <a:srgbClr val="000066"/>
          </a:solidFill>
          <a:effectLst>
            <a:outerShdw blurRad="38100" dist="38100" dir="2700000" algn="tl">
              <a:srgbClr val="DDDDDD"/>
            </a:outerShdw>
          </a:effectLst>
          <a:latin typeface="Arial" charset="0"/>
        </a:defRPr>
      </a:lvl9pPr>
    </p:titleStyle>
    <p:bodyStyle>
      <a:lvl1pPr marL="400050" indent="-400050" algn="l" rtl="0" eaLnBrk="0" fontAlgn="base" hangingPunct="0">
        <a:spcBef>
          <a:spcPct val="20000"/>
        </a:spcBef>
        <a:spcAft>
          <a:spcPct val="0"/>
        </a:spcAft>
        <a:buClr>
          <a:srgbClr val="000066"/>
        </a:buClr>
        <a:buSzPct val="70000"/>
        <a:buFont typeface="Monotype Sorts" charset="0"/>
        <a:buChar char="u"/>
        <a:defRPr kumimoji="1" sz="3200">
          <a:solidFill>
            <a:srgbClr val="000000"/>
          </a:solidFill>
          <a:latin typeface="+mn-lt"/>
          <a:ea typeface="ＭＳ Ｐゴシック" charset="0"/>
          <a:cs typeface="ＭＳ Ｐゴシック" charset="0"/>
        </a:defRPr>
      </a:lvl1pPr>
      <a:lvl2pPr marL="857250" indent="-342900" algn="l" rtl="0" eaLnBrk="0" fontAlgn="base" hangingPunct="0">
        <a:spcBef>
          <a:spcPct val="20000"/>
        </a:spcBef>
        <a:spcAft>
          <a:spcPct val="0"/>
        </a:spcAft>
        <a:buClr>
          <a:srgbClr val="000066"/>
        </a:buClr>
        <a:buSzPct val="60000"/>
        <a:buFont typeface="Wingdings" charset="0"/>
        <a:buChar char="n"/>
        <a:defRPr kumimoji="1" sz="2800">
          <a:solidFill>
            <a:srgbClr val="000000"/>
          </a:solidFill>
          <a:latin typeface="+mn-lt"/>
          <a:ea typeface="ＭＳ Ｐゴシック" charset="-128"/>
        </a:defRPr>
      </a:lvl2pPr>
      <a:lvl3pPr marL="1200150" indent="-228600" algn="l" rtl="0" eaLnBrk="0" fontAlgn="base" hangingPunct="0">
        <a:spcBef>
          <a:spcPct val="20000"/>
        </a:spcBef>
        <a:spcAft>
          <a:spcPct val="0"/>
        </a:spcAft>
        <a:buChar char="•"/>
        <a:defRPr kumimoji="1" sz="2400">
          <a:solidFill>
            <a:srgbClr val="000000"/>
          </a:solidFill>
          <a:latin typeface="+mn-lt"/>
          <a:ea typeface="ＭＳ Ｐゴシック" charset="-128"/>
        </a:defRPr>
      </a:lvl3pPr>
      <a:lvl4pPr marL="1600200" indent="-228600" algn="l" rtl="0" eaLnBrk="0" fontAlgn="base" hangingPunct="0">
        <a:spcBef>
          <a:spcPct val="20000"/>
        </a:spcBef>
        <a:spcAft>
          <a:spcPct val="0"/>
        </a:spcAft>
        <a:buChar char="–"/>
        <a:defRPr kumimoji="1" sz="2000">
          <a:solidFill>
            <a:srgbClr val="000000"/>
          </a:solidFill>
          <a:latin typeface="+mn-lt"/>
          <a:ea typeface="ＭＳ Ｐゴシック" charset="-128"/>
        </a:defRPr>
      </a:lvl4pPr>
      <a:lvl5pPr marL="2057400" indent="-228600" algn="l" rtl="0" eaLnBrk="0" fontAlgn="base" hangingPunct="0">
        <a:spcBef>
          <a:spcPct val="20000"/>
        </a:spcBef>
        <a:spcAft>
          <a:spcPct val="0"/>
        </a:spcAft>
        <a:buChar char="»"/>
        <a:defRPr kumimoji="1" sz="2000">
          <a:solidFill>
            <a:srgbClr val="000000"/>
          </a:solidFill>
          <a:latin typeface="+mn-lt"/>
          <a:ea typeface="ＭＳ Ｐゴシック" charset="-128"/>
        </a:defRPr>
      </a:lvl5pPr>
      <a:lvl6pPr marL="2514600" indent="-228600" algn="l" rtl="0" fontAlgn="base">
        <a:spcBef>
          <a:spcPct val="20000"/>
        </a:spcBef>
        <a:spcAft>
          <a:spcPct val="0"/>
        </a:spcAft>
        <a:buChar char="»"/>
        <a:defRPr kumimoji="1" sz="2000">
          <a:solidFill>
            <a:srgbClr val="000000"/>
          </a:solidFill>
          <a:latin typeface="+mn-lt"/>
          <a:ea typeface="ＭＳ Ｐゴシック" charset="-128"/>
        </a:defRPr>
      </a:lvl6pPr>
      <a:lvl7pPr marL="2971800" indent="-228600" algn="l" rtl="0" fontAlgn="base">
        <a:spcBef>
          <a:spcPct val="20000"/>
        </a:spcBef>
        <a:spcAft>
          <a:spcPct val="0"/>
        </a:spcAft>
        <a:buChar char="»"/>
        <a:defRPr kumimoji="1" sz="2000">
          <a:solidFill>
            <a:srgbClr val="000000"/>
          </a:solidFill>
          <a:latin typeface="+mn-lt"/>
          <a:ea typeface="ＭＳ Ｐゴシック" charset="-128"/>
        </a:defRPr>
      </a:lvl7pPr>
      <a:lvl8pPr marL="3429000" indent="-228600" algn="l" rtl="0" fontAlgn="base">
        <a:spcBef>
          <a:spcPct val="20000"/>
        </a:spcBef>
        <a:spcAft>
          <a:spcPct val="0"/>
        </a:spcAft>
        <a:buChar char="»"/>
        <a:defRPr kumimoji="1" sz="2000">
          <a:solidFill>
            <a:srgbClr val="000000"/>
          </a:solidFill>
          <a:latin typeface="+mn-lt"/>
          <a:ea typeface="ＭＳ Ｐゴシック" charset="-128"/>
        </a:defRPr>
      </a:lvl8pPr>
      <a:lvl9pPr marL="3886200" indent="-228600" algn="l" rtl="0" fontAlgn="base">
        <a:spcBef>
          <a:spcPct val="20000"/>
        </a:spcBef>
        <a:spcAft>
          <a:spcPct val="0"/>
        </a:spcAft>
        <a:buChar char="»"/>
        <a:defRPr kumimoji="1"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latin typeface="Times New Roman"/>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latin typeface="Times New Roman"/>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EFADD880-A662-404B-849B-79C1EC258D8F}" type="slidenum">
              <a:rPr lang="en-US"/>
              <a:pPr>
                <a:defRPr/>
              </a:pPr>
              <a:t>‹#›</a:t>
            </a:fld>
            <a:endParaRPr lang="en-US"/>
          </a:p>
        </p:txBody>
      </p:sp>
    </p:spTree>
    <p:extLst>
      <p:ext uri="{BB962C8B-B14F-4D97-AF65-F5344CB8AC3E}">
        <p14:creationId xmlns:p14="http://schemas.microsoft.com/office/powerpoint/2010/main" val="1618855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hyperlink" Target="http://www.bible.ca/tracks/textbook-fraud-litopterna-thoatherium-diadiaphorus-macrauchenia.gi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43.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6.jpeg"/><Relationship Id="rId5"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4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5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36.jpeg"/><Relationship Id="rId5"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8.jpeg"/></Relationships>
</file>

<file path=ppt/slides/_rels/slide79.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7" Type="http://schemas.openxmlformats.org/officeDocument/2006/relationships/image" Target="../media/image64.jpeg"/><Relationship Id="rId1" Type="http://schemas.openxmlformats.org/officeDocument/2006/relationships/slideLayout" Target="../slideLayouts/slideLayout18.xml"/><Relationship Id="rId2" Type="http://schemas.openxmlformats.org/officeDocument/2006/relationships/image" Target="../media/image5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6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34.xml"/><Relationship Id="rId2" Type="http://schemas.openxmlformats.org/officeDocument/2006/relationships/notesSlide" Target="../notesSlides/notesSlide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8914" name="WordArt 5"/>
          <p:cNvSpPr>
            <a:spLocks noChangeArrowheads="1" noChangeShapeType="1" noTextEdit="1"/>
          </p:cNvSpPr>
          <p:nvPr/>
        </p:nvSpPr>
        <p:spPr bwMode="auto">
          <a:xfrm>
            <a:off x="1606550" y="431800"/>
            <a:ext cx="5929313" cy="8048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66"/>
                </a:solidFill>
                <a:effectLst>
                  <a:prstShdw prst="shdw17" dist="17961" dir="2700000">
                    <a:srgbClr val="00003D">
                      <a:alpha val="74997"/>
                    </a:srgbClr>
                  </a:prstShdw>
                </a:effectLst>
                <a:latin typeface="Arial Black"/>
                <a:ea typeface="Arial Black"/>
                <a:cs typeface="Arial Black"/>
              </a:rPr>
              <a:t>The Fossil Record</a:t>
            </a:r>
          </a:p>
        </p:txBody>
      </p:sp>
      <p:sp>
        <p:nvSpPr>
          <p:cNvPr id="38915" name="Text Box 6"/>
          <p:cNvSpPr txBox="1">
            <a:spLocks noChangeArrowheads="1"/>
          </p:cNvSpPr>
          <p:nvPr/>
        </p:nvSpPr>
        <p:spPr bwMode="auto">
          <a:xfrm>
            <a:off x="3559175" y="2700338"/>
            <a:ext cx="508635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
              </a:spcBef>
            </a:pPr>
            <a:r>
              <a:rPr lang="en-US" sz="3600">
                <a:solidFill>
                  <a:schemeClr val="tx1"/>
                </a:solidFill>
              </a:rPr>
              <a:t>Mike Riddle</a:t>
            </a:r>
          </a:p>
          <a:p>
            <a:pPr algn="ctr" eaLnBrk="1" hangingPunct="1">
              <a:spcBef>
                <a:spcPct val="5000"/>
              </a:spcBef>
            </a:pPr>
            <a:r>
              <a:rPr lang="en-US" sz="3600">
                <a:solidFill>
                  <a:schemeClr val="tx1"/>
                </a:solidFill>
              </a:rPr>
              <a:t>Institute for Creation Research</a:t>
            </a:r>
          </a:p>
          <a:p>
            <a:pPr algn="ctr" eaLnBrk="1" hangingPunct="1">
              <a:spcBef>
                <a:spcPct val="5000"/>
              </a:spcBef>
            </a:pPr>
            <a:r>
              <a:rPr lang="en-US" sz="3600">
                <a:solidFill>
                  <a:schemeClr val="tx1"/>
                </a:solidFill>
              </a:rPr>
              <a:t>www.icr.org</a:t>
            </a:r>
          </a:p>
          <a:p>
            <a:pPr algn="ctr" eaLnBrk="1" hangingPunct="1">
              <a:spcBef>
                <a:spcPct val="5000"/>
              </a:spcBef>
            </a:pPr>
            <a:r>
              <a:rPr lang="en-US" sz="3600">
                <a:solidFill>
                  <a:schemeClr val="tx1"/>
                </a:solidFill>
              </a:rPr>
              <a:t>Mike@Train2Equip.com</a:t>
            </a:r>
          </a:p>
        </p:txBody>
      </p:sp>
      <p:pic>
        <p:nvPicPr>
          <p:cNvPr id="38916" name="Picture 14" descr="fish eating fish"/>
          <p:cNvPicPr>
            <a:picLocks noChangeAspect="1" noChangeArrowheads="1"/>
          </p:cNvPicPr>
          <p:nvPr/>
        </p:nvPicPr>
        <p:blipFill>
          <a:blip r:embed="rId2" cstate="screen">
            <a:lum bright="32000" contrast="-10000"/>
            <a:extLst>
              <a:ext uri="{28A0092B-C50C-407E-A947-70E740481C1C}">
                <a14:useLocalDpi xmlns:a14="http://schemas.microsoft.com/office/drawing/2010/main"/>
              </a:ext>
            </a:extLst>
          </a:blip>
          <a:srcRect/>
          <a:stretch>
            <a:fillRect/>
          </a:stretch>
        </p:blipFill>
        <p:spPr bwMode="auto">
          <a:xfrm>
            <a:off x="3314700" y="1417638"/>
            <a:ext cx="2513013"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7" descr="archaeopteryx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6563" y="2193925"/>
            <a:ext cx="3008312" cy="393065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51" name="Rectangle 7"/>
          <p:cNvSpPr>
            <a:spLocks noGrp="1" noChangeArrowheads="1"/>
          </p:cNvSpPr>
          <p:nvPr>
            <p:ph type="title"/>
          </p:nvPr>
        </p:nvSpPr>
        <p:spPr/>
        <p:txBody>
          <a:bodyPr/>
          <a:lstStyle/>
          <a:p>
            <a:pPr eaLnBrk="1" hangingPunct="1"/>
            <a:r>
              <a:rPr lang="en-US">
                <a:latin typeface="Arial Narrow" charset="0"/>
              </a:rPr>
              <a:t>Cambrian Explosion</a:t>
            </a:r>
          </a:p>
        </p:txBody>
      </p:sp>
      <p:sp>
        <p:nvSpPr>
          <p:cNvPr id="57347" name="Rectangle 3"/>
          <p:cNvSpPr>
            <a:spLocks noGrp="1" noChangeArrowheads="1"/>
          </p:cNvSpPr>
          <p:nvPr>
            <p:ph type="body" idx="4294967295"/>
          </p:nvPr>
        </p:nvSpPr>
        <p:spPr>
          <a:xfrm>
            <a:off x="628650" y="2322513"/>
            <a:ext cx="7772400" cy="3986212"/>
          </a:xfrm>
        </p:spPr>
        <p:txBody>
          <a:bodyPr/>
          <a:lstStyle/>
          <a:p>
            <a:pPr marL="0" indent="0" eaLnBrk="1" hangingPunct="1">
              <a:buFont typeface="Wingdings" charset="0"/>
              <a:buNone/>
            </a:pPr>
            <a:r>
              <a:rPr lang="mr-IN" altLang="ja-JP" sz="3600">
                <a:latin typeface="Arial" charset="0"/>
              </a:rPr>
              <a:t>"</a:t>
            </a:r>
            <a:r>
              <a:rPr lang="en-US" sz="3600">
                <a:latin typeface="Arial" charset="0"/>
              </a:rPr>
              <a:t>There is no question that such gaps exist. A big gap appears at the beginning of the </a:t>
            </a:r>
            <a:r>
              <a:rPr lang="en-US" sz="3600" i="1">
                <a:latin typeface="Arial" charset="0"/>
              </a:rPr>
              <a:t>Cambrian explosion</a:t>
            </a:r>
            <a:r>
              <a:rPr lang="en-US" sz="3600">
                <a:latin typeface="Arial" charset="0"/>
              </a:rPr>
              <a:t>, over 500 million years ago, when great numbers of new species suddenly appeared in the fossil record.</a:t>
            </a:r>
            <a:r>
              <a:rPr lang="mr-IN" altLang="ja-JP" sz="3600">
                <a:latin typeface="Arial" charset="0"/>
              </a:rPr>
              <a:t>"</a:t>
            </a:r>
            <a:endParaRPr lang="en-US" sz="3600">
              <a:latin typeface="Arial" charset="0"/>
            </a:endParaRPr>
          </a:p>
        </p:txBody>
      </p:sp>
      <p:sp>
        <p:nvSpPr>
          <p:cNvPr id="57348" name="Text Box 4"/>
          <p:cNvSpPr txBox="1">
            <a:spLocks noChangeArrowheads="1"/>
          </p:cNvSpPr>
          <p:nvPr/>
        </p:nvSpPr>
        <p:spPr bwMode="auto">
          <a:xfrm>
            <a:off x="703263" y="1246188"/>
            <a:ext cx="80819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David Berlinski (evolutionist), </a:t>
            </a:r>
            <a:r>
              <a:rPr lang="en-US" i="1"/>
              <a:t>A Tour of the Calculus</a:t>
            </a:r>
            <a:r>
              <a:rPr lang="en-US"/>
              <a:t>, 1995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dissolve">
                                      <p:cBhvr>
                                        <p:cTn id="7" dur="500"/>
                                        <p:tgtEl>
                                          <p:spTgt spid="57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dissolve">
                                      <p:cBhvr>
                                        <p:cTn id="12" dur="500"/>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P spid="5734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r>
              <a:rPr lang="en-US">
                <a:latin typeface="Arial Narrow" charset="0"/>
              </a:rPr>
              <a:t>Cambrian Explosion</a:t>
            </a:r>
          </a:p>
        </p:txBody>
      </p:sp>
      <p:sp>
        <p:nvSpPr>
          <p:cNvPr id="273411" name="Rectangle 3"/>
          <p:cNvSpPr>
            <a:spLocks noGrp="1" noChangeArrowheads="1"/>
          </p:cNvSpPr>
          <p:nvPr>
            <p:ph type="body" idx="1"/>
          </p:nvPr>
        </p:nvSpPr>
        <p:spPr>
          <a:xfrm>
            <a:off x="685800" y="1771650"/>
            <a:ext cx="7772400" cy="3402013"/>
          </a:xfrm>
        </p:spPr>
        <p:txBody>
          <a:bodyPr/>
          <a:lstStyle/>
          <a:p>
            <a:pPr marL="0" indent="0" eaLnBrk="1" hangingPunct="1">
              <a:buFont typeface="Wingdings" charset="0"/>
              <a:buNone/>
            </a:pPr>
            <a:r>
              <a:rPr lang="mr-IN" altLang="ja-JP">
                <a:latin typeface="Arial" charset="0"/>
              </a:rPr>
              <a:t>"</a:t>
            </a:r>
            <a:r>
              <a:rPr lang="en-US">
                <a:latin typeface="Arial" charset="0"/>
              </a:rPr>
              <a:t>The Cambrian explosion is not just a case of all the major animal phyla appearing at about the same place in the geologic column. It is also a situation of no ancestors to suggest how they might have evolved.</a:t>
            </a:r>
            <a:r>
              <a:rPr lang="mr-IN" altLang="ja-JP">
                <a:latin typeface="Arial" charset="0"/>
              </a:rPr>
              <a:t>"</a:t>
            </a:r>
            <a:endParaRPr lang="en-US">
              <a:latin typeface="Arial" charset="0"/>
            </a:endParaRPr>
          </a:p>
        </p:txBody>
      </p:sp>
      <p:sp>
        <p:nvSpPr>
          <p:cNvPr id="273412" name="Text Box 4"/>
          <p:cNvSpPr txBox="1">
            <a:spLocks noChangeArrowheads="1"/>
          </p:cNvSpPr>
          <p:nvPr/>
        </p:nvSpPr>
        <p:spPr bwMode="auto">
          <a:xfrm>
            <a:off x="627063" y="1152525"/>
            <a:ext cx="7843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Ariel Roth (Ph.D. Zoology), </a:t>
            </a:r>
            <a:r>
              <a:rPr lang="en-US" i="1"/>
              <a:t>Origins</a:t>
            </a:r>
            <a:r>
              <a:rPr lang="en-US"/>
              <a:t>,1998, p. 184.</a:t>
            </a:r>
          </a:p>
        </p:txBody>
      </p:sp>
      <p:sp>
        <p:nvSpPr>
          <p:cNvPr id="273413" name="Text Box 5"/>
          <p:cNvSpPr txBox="1">
            <a:spLocks noChangeArrowheads="1"/>
          </p:cNvSpPr>
          <p:nvPr/>
        </p:nvSpPr>
        <p:spPr bwMode="auto">
          <a:xfrm>
            <a:off x="1525588" y="5229225"/>
            <a:ext cx="6400800" cy="1228725"/>
          </a:xfrm>
          <a:prstGeom prst="rect">
            <a:avLst/>
          </a:prstGeom>
          <a:solidFill>
            <a:srgbClr val="000066"/>
          </a:solidFill>
          <a:ln w="38100">
            <a:solidFill>
              <a:schemeClr val="accent2"/>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rgbClr val="FFFFFF"/>
                </a:solidFill>
              </a:rPr>
              <a:t>Where are the thousands of observable intermediates?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fade">
                                      <p:cBhvr>
                                        <p:cTn id="7" dur="500"/>
                                        <p:tgtEl>
                                          <p:spTgt spid="273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411">
                                            <p:txEl>
                                              <p:pRg st="0" end="0"/>
                                            </p:txEl>
                                          </p:spTgt>
                                        </p:tgtEl>
                                        <p:attrNameLst>
                                          <p:attrName>style.visibility</p:attrName>
                                        </p:attrNameLst>
                                      </p:cBhvr>
                                      <p:to>
                                        <p:strVal val="visible"/>
                                      </p:to>
                                    </p:set>
                                    <p:animEffect transition="in" filter="fade">
                                      <p:cBhvr>
                                        <p:cTn id="12" dur="500"/>
                                        <p:tgtEl>
                                          <p:spTgt spid="273411">
                                            <p:txEl>
                                              <p:pRg st="0" end="0"/>
                                            </p:txEl>
                                          </p:spTgt>
                                        </p:tgtEl>
                                      </p:cBhvr>
                                    </p:animEffect>
                                  </p:childTnLst>
                                </p:cTn>
                              </p:par>
                            </p:childTnLst>
                          </p:cTn>
                        </p:par>
                        <p:par>
                          <p:cTn id="13" fill="hold" nodeType="afterGroup">
                            <p:stCondLst>
                              <p:cond delay="500"/>
                            </p:stCondLst>
                            <p:childTnLst>
                              <p:par>
                                <p:cTn id="14" presetID="17" presetClass="entr" presetSubtype="10" fill="hold" grpId="0" nodeType="afterEffect">
                                  <p:stCondLst>
                                    <p:cond delay="4000"/>
                                  </p:stCondLst>
                                  <p:childTnLst>
                                    <p:set>
                                      <p:cBhvr>
                                        <p:cTn id="15" dur="1" fill="hold">
                                          <p:stCondLst>
                                            <p:cond delay="0"/>
                                          </p:stCondLst>
                                        </p:cTn>
                                        <p:tgtEl>
                                          <p:spTgt spid="273413"/>
                                        </p:tgtEl>
                                        <p:attrNameLst>
                                          <p:attrName>style.visibility</p:attrName>
                                        </p:attrNameLst>
                                      </p:cBhvr>
                                      <p:to>
                                        <p:strVal val="visible"/>
                                      </p:to>
                                    </p:set>
                                    <p:anim calcmode="lin" valueType="num">
                                      <p:cBhvr>
                                        <p:cTn id="16" dur="500" fill="hold"/>
                                        <p:tgtEl>
                                          <p:spTgt spid="273413"/>
                                        </p:tgtEl>
                                        <p:attrNameLst>
                                          <p:attrName>ppt_w</p:attrName>
                                        </p:attrNameLst>
                                      </p:cBhvr>
                                      <p:tavLst>
                                        <p:tav tm="0">
                                          <p:val>
                                            <p:fltVal val="0"/>
                                          </p:val>
                                        </p:tav>
                                        <p:tav tm="100000">
                                          <p:val>
                                            <p:strVal val="#ppt_w"/>
                                          </p:val>
                                        </p:tav>
                                      </p:tavLst>
                                    </p:anim>
                                    <p:anim calcmode="lin" valueType="num">
                                      <p:cBhvr>
                                        <p:cTn id="17" dur="500" fill="hold"/>
                                        <p:tgtEl>
                                          <p:spTgt spid="2734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P spid="273412" grpId="0"/>
      <p:bldP spid="27341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a:latin typeface="Arial Narrow" charset="0"/>
              </a:rPr>
              <a:t>Cambrian Explosion</a:t>
            </a:r>
          </a:p>
        </p:txBody>
      </p:sp>
      <p:sp>
        <p:nvSpPr>
          <p:cNvPr id="136195" name="Rectangle 3"/>
          <p:cNvSpPr>
            <a:spLocks noGrp="1" noChangeArrowheads="1"/>
          </p:cNvSpPr>
          <p:nvPr>
            <p:ph type="body" idx="1"/>
          </p:nvPr>
        </p:nvSpPr>
        <p:spPr>
          <a:xfrm>
            <a:off x="338138" y="1770063"/>
            <a:ext cx="8542337" cy="3752850"/>
          </a:xfrm>
        </p:spPr>
        <p:txBody>
          <a:bodyPr/>
          <a:lstStyle/>
          <a:p>
            <a:pPr marL="0" indent="0" eaLnBrk="1" hangingPunct="1">
              <a:lnSpc>
                <a:spcPct val="95000"/>
              </a:lnSpc>
              <a:buFont typeface="Wingdings" charset="0"/>
              <a:buNone/>
            </a:pPr>
            <a:r>
              <a:rPr lang="mr-IN" altLang="ja-JP">
                <a:latin typeface="Arial" charset="0"/>
              </a:rPr>
              <a:t>"</a:t>
            </a:r>
            <a:r>
              <a:rPr lang="en-US">
                <a:latin typeface="Arial" charset="0"/>
              </a:rPr>
              <a:t>The Cambrian Period, which began 544 million years ago, is marked by an abundance of different fossils. Why the difference from earlier periods? </a:t>
            </a:r>
          </a:p>
          <a:p>
            <a:pPr marL="0" indent="0" eaLnBrk="1" hangingPunct="1">
              <a:lnSpc>
                <a:spcPct val="95000"/>
              </a:lnSpc>
              <a:spcBef>
                <a:spcPct val="55000"/>
              </a:spcBef>
              <a:buFont typeface="Wingdings" charset="0"/>
              <a:buNone/>
            </a:pPr>
            <a:r>
              <a:rPr lang="en-US">
                <a:latin typeface="Arial" charset="0"/>
              </a:rPr>
              <a:t>By the Cambrian period, some animals had evolved shells, skeletons, and other hard body parts…</a:t>
            </a:r>
            <a:r>
              <a:rPr lang="mr-IN" altLang="ja-JP">
                <a:latin typeface="Arial" charset="0"/>
              </a:rPr>
              <a:t>"</a:t>
            </a:r>
            <a:endParaRPr lang="en-US">
              <a:latin typeface="Arial" charset="0"/>
            </a:endParaRPr>
          </a:p>
        </p:txBody>
      </p:sp>
      <p:sp>
        <p:nvSpPr>
          <p:cNvPr id="136196" name="Text Box 4"/>
          <p:cNvSpPr txBox="1">
            <a:spLocks noChangeArrowheads="1"/>
          </p:cNvSpPr>
          <p:nvPr/>
        </p:nvSpPr>
        <p:spPr bwMode="auto">
          <a:xfrm>
            <a:off x="1017588" y="1122363"/>
            <a:ext cx="6880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i="1"/>
              <a:t>Biology, </a:t>
            </a:r>
            <a:r>
              <a:rPr lang="en-US"/>
              <a:t>Miller and Levine, 2002, p. 746.</a:t>
            </a:r>
          </a:p>
        </p:txBody>
      </p:sp>
      <p:sp>
        <p:nvSpPr>
          <p:cNvPr id="136197" name="Text Box 5"/>
          <p:cNvSpPr txBox="1">
            <a:spLocks noChangeArrowheads="1"/>
          </p:cNvSpPr>
          <p:nvPr/>
        </p:nvSpPr>
        <p:spPr bwMode="auto">
          <a:xfrm>
            <a:off x="785813" y="5721350"/>
            <a:ext cx="7480300" cy="650875"/>
          </a:xfrm>
          <a:prstGeom prst="rect">
            <a:avLst/>
          </a:prstGeom>
          <a:solidFill>
            <a:srgbClr val="000066"/>
          </a:solidFill>
          <a:ln w="952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rgbClr val="FFFF00"/>
                </a:solidFill>
                <a:effectLst>
                  <a:outerShdw blurRad="38100" dist="38100" dir="2700000" algn="tl">
                    <a:srgbClr val="000000"/>
                  </a:outerShdw>
                </a:effectLst>
              </a:rPr>
              <a:t>Great claims require real evidence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fade">
                                      <p:cBhvr>
                                        <p:cTn id="7" dur="500"/>
                                        <p:tgtEl>
                                          <p:spTgt spid="136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6195">
                                            <p:txEl>
                                              <p:pRg st="0" end="0"/>
                                            </p:txEl>
                                          </p:spTgt>
                                        </p:tgtEl>
                                        <p:attrNameLst>
                                          <p:attrName>style.visibility</p:attrName>
                                        </p:attrNameLst>
                                      </p:cBhvr>
                                      <p:to>
                                        <p:strVal val="visible"/>
                                      </p:to>
                                    </p:set>
                                    <p:animEffect transition="in" filter="fade">
                                      <p:cBhvr>
                                        <p:cTn id="12" dur="1000"/>
                                        <p:tgtEl>
                                          <p:spTgt spid="136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6195">
                                            <p:txEl>
                                              <p:pRg st="1" end="1"/>
                                            </p:txEl>
                                          </p:spTgt>
                                        </p:tgtEl>
                                        <p:attrNameLst>
                                          <p:attrName>style.visibility</p:attrName>
                                        </p:attrNameLst>
                                      </p:cBhvr>
                                      <p:to>
                                        <p:strVal val="visible"/>
                                      </p:to>
                                    </p:set>
                                    <p:animEffect transition="in" filter="fade">
                                      <p:cBhvr>
                                        <p:cTn id="17" dur="1000"/>
                                        <p:tgtEl>
                                          <p:spTgt spid="136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36197"/>
                                        </p:tgtEl>
                                        <p:attrNameLst>
                                          <p:attrName>style.visibility</p:attrName>
                                        </p:attrNameLst>
                                      </p:cBhvr>
                                      <p:to>
                                        <p:strVal val="visible"/>
                                      </p:to>
                                    </p:set>
                                    <p:anim calcmode="lin" valueType="num">
                                      <p:cBhvr>
                                        <p:cTn id="22" dur="500" fill="hold"/>
                                        <p:tgtEl>
                                          <p:spTgt spid="136197"/>
                                        </p:tgtEl>
                                        <p:attrNameLst>
                                          <p:attrName>ppt_w</p:attrName>
                                        </p:attrNameLst>
                                      </p:cBhvr>
                                      <p:tavLst>
                                        <p:tav tm="0">
                                          <p:val>
                                            <p:fltVal val="0"/>
                                          </p:val>
                                        </p:tav>
                                        <p:tav tm="100000">
                                          <p:val>
                                            <p:strVal val="#ppt_w"/>
                                          </p:val>
                                        </p:tav>
                                      </p:tavLst>
                                    </p:anim>
                                    <p:anim calcmode="lin" valueType="num">
                                      <p:cBhvr>
                                        <p:cTn id="23" dur="500" fill="hold"/>
                                        <p:tgtEl>
                                          <p:spTgt spid="1361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P spid="136196" grpId="0"/>
      <p:bldP spid="13619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71" name="Rectangle 7"/>
          <p:cNvSpPr>
            <a:spLocks noGrp="1" noChangeArrowheads="1"/>
          </p:cNvSpPr>
          <p:nvPr>
            <p:ph type="title"/>
          </p:nvPr>
        </p:nvSpPr>
        <p:spPr>
          <a:xfrm>
            <a:off x="361950" y="100013"/>
            <a:ext cx="8782050" cy="1041400"/>
          </a:xfrm>
        </p:spPr>
        <p:txBody>
          <a:bodyPr/>
          <a:lstStyle/>
          <a:p>
            <a:pPr eaLnBrk="1" hangingPunct="1">
              <a:lnSpc>
                <a:spcPct val="90000"/>
              </a:lnSpc>
            </a:pPr>
            <a:r>
              <a:rPr lang="en-US">
                <a:latin typeface="Arial Narrow" charset="0"/>
              </a:rPr>
              <a:t>What do the Facts Support?</a:t>
            </a:r>
          </a:p>
        </p:txBody>
      </p:sp>
      <p:sp>
        <p:nvSpPr>
          <p:cNvPr id="62470" name="Text Box 6"/>
          <p:cNvSpPr txBox="1">
            <a:spLocks noChangeArrowheads="1"/>
          </p:cNvSpPr>
          <p:nvPr/>
        </p:nvSpPr>
        <p:spPr bwMode="auto">
          <a:xfrm>
            <a:off x="1760538" y="5241925"/>
            <a:ext cx="6354762" cy="1219200"/>
          </a:xfrm>
          <a:prstGeom prst="rect">
            <a:avLst/>
          </a:prstGeom>
          <a:solidFill>
            <a:srgbClr val="000066"/>
          </a:solidFill>
          <a:ln w="2857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sz="3600">
                <a:solidFill>
                  <a:schemeClr val="bg1"/>
                </a:solidFill>
                <a:ea typeface="+mn-ea"/>
                <a:cs typeface="+mn-cs"/>
              </a:rPr>
              <a:t>Where are the thousands of observable intermediates?</a:t>
            </a:r>
          </a:p>
        </p:txBody>
      </p:sp>
      <p:pic>
        <p:nvPicPr>
          <p:cNvPr id="51204" name="Picture 9" descr="trilobit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013" y="57150"/>
            <a:ext cx="641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4" name="Text Box 20"/>
          <p:cNvSpPr txBox="1">
            <a:spLocks noChangeArrowheads="1"/>
          </p:cNvSpPr>
          <p:nvPr/>
        </p:nvSpPr>
        <p:spPr bwMode="auto">
          <a:xfrm>
            <a:off x="4673600" y="1363663"/>
            <a:ext cx="3932238" cy="557212"/>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grpSp>
        <p:nvGrpSpPr>
          <p:cNvPr id="2" name="Group 29"/>
          <p:cNvGrpSpPr>
            <a:grpSpLocks/>
          </p:cNvGrpSpPr>
          <p:nvPr/>
        </p:nvGrpSpPr>
        <p:grpSpPr bwMode="auto">
          <a:xfrm>
            <a:off x="361950" y="1363663"/>
            <a:ext cx="4306888" cy="2951162"/>
            <a:chOff x="228" y="859"/>
            <a:chExt cx="2713" cy="1859"/>
          </a:xfrm>
        </p:grpSpPr>
        <p:sp>
          <p:nvSpPr>
            <p:cNvPr id="51208" name="Text Box 14"/>
            <p:cNvSpPr txBox="1">
              <a:spLocks noChangeArrowheads="1"/>
            </p:cNvSpPr>
            <p:nvPr/>
          </p:nvSpPr>
          <p:spPr bwMode="auto">
            <a:xfrm>
              <a:off x="228" y="859"/>
              <a:ext cx="2707" cy="1859"/>
            </a:xfrm>
            <a:prstGeom prst="rect">
              <a:avLst/>
            </a:prstGeom>
            <a:solidFill>
              <a:srgbClr val="C5E2FF"/>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40000"/>
                </a:spcBef>
              </a:pPr>
              <a:r>
                <a:rPr lang="en-US"/>
                <a:t>Precambrian – Cambrian</a:t>
              </a:r>
            </a:p>
            <a:p>
              <a:pPr eaLnBrk="1" hangingPunct="1">
                <a:spcBef>
                  <a:spcPct val="40000"/>
                </a:spcBef>
              </a:pPr>
              <a:r>
                <a:rPr lang="en-US"/>
                <a:t>Invertebrate – Vertebrate</a:t>
              </a:r>
            </a:p>
            <a:p>
              <a:pPr eaLnBrk="1" hangingPunct="1">
                <a:spcBef>
                  <a:spcPct val="40000"/>
                </a:spcBef>
              </a:pPr>
              <a:r>
                <a:rPr lang="en-US"/>
                <a:t>Fish – Amphibian</a:t>
              </a:r>
            </a:p>
            <a:p>
              <a:pPr eaLnBrk="1" hangingPunct="1">
                <a:spcBef>
                  <a:spcPct val="40000"/>
                </a:spcBef>
              </a:pPr>
              <a:r>
                <a:rPr lang="en-US"/>
                <a:t>Horse and Whale</a:t>
              </a:r>
            </a:p>
            <a:p>
              <a:pPr eaLnBrk="1" hangingPunct="1">
                <a:spcBef>
                  <a:spcPct val="40000"/>
                </a:spcBef>
              </a:pPr>
              <a:r>
                <a:rPr lang="en-US"/>
                <a:t>Birds</a:t>
              </a:r>
            </a:p>
          </p:txBody>
        </p:sp>
        <p:sp>
          <p:nvSpPr>
            <p:cNvPr id="51209" name="Line 21"/>
            <p:cNvSpPr>
              <a:spLocks noChangeShapeType="1"/>
            </p:cNvSpPr>
            <p:nvPr/>
          </p:nvSpPr>
          <p:spPr bwMode="auto">
            <a:xfrm>
              <a:off x="229" y="1216"/>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0" name="Line 22"/>
            <p:cNvSpPr>
              <a:spLocks noChangeShapeType="1"/>
            </p:cNvSpPr>
            <p:nvPr/>
          </p:nvSpPr>
          <p:spPr bwMode="auto">
            <a:xfrm>
              <a:off x="235" y="1600"/>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1" name="Line 23"/>
            <p:cNvSpPr>
              <a:spLocks noChangeShapeType="1"/>
            </p:cNvSpPr>
            <p:nvPr/>
          </p:nvSpPr>
          <p:spPr bwMode="auto">
            <a:xfrm>
              <a:off x="233" y="1979"/>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2" name="Line 24"/>
            <p:cNvSpPr>
              <a:spLocks noChangeShapeType="1"/>
            </p:cNvSpPr>
            <p:nvPr/>
          </p:nvSpPr>
          <p:spPr bwMode="auto">
            <a:xfrm>
              <a:off x="234" y="2355"/>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62494" name="Picture 30" descr="bible"/>
          <p:cNvPicPr>
            <a:picLocks noChangeAspect="1" noChangeArrowheads="1"/>
          </p:cNvPicPr>
          <p:nvPr/>
        </p:nvPicPr>
        <p:blipFill>
          <a:blip r:embed="rId3" cstate="screen">
            <a:lum bright="16000" contrast="-6000"/>
            <a:extLst>
              <a:ext uri="{28A0092B-C50C-407E-A947-70E740481C1C}">
                <a14:useLocalDpi xmlns:a14="http://schemas.microsoft.com/office/drawing/2010/main"/>
              </a:ext>
            </a:extLst>
          </a:blip>
          <a:srcRect/>
          <a:stretch>
            <a:fillRect/>
          </a:stretch>
        </p:blipFill>
        <p:spPr bwMode="auto">
          <a:xfrm>
            <a:off x="6030913" y="2105025"/>
            <a:ext cx="124301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2484"/>
                                        </p:tgtEl>
                                        <p:attrNameLst>
                                          <p:attrName>style.visibility</p:attrName>
                                        </p:attrNameLst>
                                      </p:cBhvr>
                                      <p:to>
                                        <p:strVal val="visible"/>
                                      </p:to>
                                    </p:set>
                                    <p:anim calcmode="lin" valueType="num">
                                      <p:cBhvr>
                                        <p:cTn id="12" dur="500" fill="hold"/>
                                        <p:tgtEl>
                                          <p:spTgt spid="62484"/>
                                        </p:tgtEl>
                                        <p:attrNameLst>
                                          <p:attrName>ppt_w</p:attrName>
                                        </p:attrNameLst>
                                      </p:cBhvr>
                                      <p:tavLst>
                                        <p:tav tm="0">
                                          <p:val>
                                            <p:fltVal val="0"/>
                                          </p:val>
                                        </p:tav>
                                        <p:tav tm="100000">
                                          <p:val>
                                            <p:strVal val="#ppt_w"/>
                                          </p:val>
                                        </p:tav>
                                      </p:tavLst>
                                    </p:anim>
                                    <p:anim calcmode="lin" valueType="num">
                                      <p:cBhvr>
                                        <p:cTn id="13" dur="500" fill="hold"/>
                                        <p:tgtEl>
                                          <p:spTgt spid="62484"/>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
                            </p:stCondLst>
                            <p:childTnLst>
                              <p:par>
                                <p:cTn id="15" presetID="17" presetClass="entr" presetSubtype="10" fill="hold" grpId="0" nodeType="afterEffect">
                                  <p:stCondLst>
                                    <p:cond delay="0"/>
                                  </p:stCondLst>
                                  <p:childTnLst>
                                    <p:set>
                                      <p:cBhvr>
                                        <p:cTn id="16" dur="1" fill="hold">
                                          <p:stCondLst>
                                            <p:cond delay="0"/>
                                          </p:stCondLst>
                                        </p:cTn>
                                        <p:tgtEl>
                                          <p:spTgt spid="62470"/>
                                        </p:tgtEl>
                                        <p:attrNameLst>
                                          <p:attrName>style.visibility</p:attrName>
                                        </p:attrNameLst>
                                      </p:cBhvr>
                                      <p:to>
                                        <p:strVal val="visible"/>
                                      </p:to>
                                    </p:set>
                                    <p:anim calcmode="lin" valueType="num">
                                      <p:cBhvr>
                                        <p:cTn id="17" dur="500" fill="hold"/>
                                        <p:tgtEl>
                                          <p:spTgt spid="62470"/>
                                        </p:tgtEl>
                                        <p:attrNameLst>
                                          <p:attrName>ppt_w</p:attrName>
                                        </p:attrNameLst>
                                      </p:cBhvr>
                                      <p:tavLst>
                                        <p:tav tm="0">
                                          <p:val>
                                            <p:fltVal val="0"/>
                                          </p:val>
                                        </p:tav>
                                        <p:tav tm="100000">
                                          <p:val>
                                            <p:strVal val="#ppt_w"/>
                                          </p:val>
                                        </p:tav>
                                      </p:tavLst>
                                    </p:anim>
                                    <p:anim calcmode="lin" valueType="num">
                                      <p:cBhvr>
                                        <p:cTn id="18" dur="500" fill="hold"/>
                                        <p:tgtEl>
                                          <p:spTgt spid="62470"/>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000"/>
                            </p:stCondLst>
                            <p:childTnLst>
                              <p:par>
                                <p:cTn id="20" presetID="30" presetClass="entr" presetSubtype="0" fill="hold" nodeType="afterEffect">
                                  <p:stCondLst>
                                    <p:cond delay="0"/>
                                  </p:stCondLst>
                                  <p:childTnLst>
                                    <p:set>
                                      <p:cBhvr>
                                        <p:cTn id="21" dur="1" fill="hold">
                                          <p:stCondLst>
                                            <p:cond delay="0"/>
                                          </p:stCondLst>
                                        </p:cTn>
                                        <p:tgtEl>
                                          <p:spTgt spid="62494"/>
                                        </p:tgtEl>
                                        <p:attrNameLst>
                                          <p:attrName>style.visibility</p:attrName>
                                        </p:attrNameLst>
                                      </p:cBhvr>
                                      <p:to>
                                        <p:strVal val="visible"/>
                                      </p:to>
                                    </p:set>
                                    <p:animEffect transition="in" filter="fade">
                                      <p:cBhvr>
                                        <p:cTn id="22" dur="800" decel="100000"/>
                                        <p:tgtEl>
                                          <p:spTgt spid="62494"/>
                                        </p:tgtEl>
                                      </p:cBhvr>
                                    </p:animEffect>
                                    <p:anim calcmode="lin" valueType="num">
                                      <p:cBhvr>
                                        <p:cTn id="23" dur="800" decel="100000" fill="hold"/>
                                        <p:tgtEl>
                                          <p:spTgt spid="62494"/>
                                        </p:tgtEl>
                                        <p:attrNameLst>
                                          <p:attrName>style.rotation</p:attrName>
                                        </p:attrNameLst>
                                      </p:cBhvr>
                                      <p:tavLst>
                                        <p:tav tm="0">
                                          <p:val>
                                            <p:fltVal val="-90"/>
                                          </p:val>
                                        </p:tav>
                                        <p:tav tm="100000">
                                          <p:val>
                                            <p:fltVal val="0"/>
                                          </p:val>
                                        </p:tav>
                                      </p:tavLst>
                                    </p:anim>
                                    <p:anim calcmode="lin" valueType="num">
                                      <p:cBhvr>
                                        <p:cTn id="24" dur="800" decel="100000" fill="hold"/>
                                        <p:tgtEl>
                                          <p:spTgt spid="62494"/>
                                        </p:tgtEl>
                                        <p:attrNameLst>
                                          <p:attrName>ppt_x</p:attrName>
                                        </p:attrNameLst>
                                      </p:cBhvr>
                                      <p:tavLst>
                                        <p:tav tm="0">
                                          <p:val>
                                            <p:strVal val="#ppt_x+0.4"/>
                                          </p:val>
                                        </p:tav>
                                        <p:tav tm="100000">
                                          <p:val>
                                            <p:strVal val="#ppt_x-0.05"/>
                                          </p:val>
                                        </p:tav>
                                      </p:tavLst>
                                    </p:anim>
                                    <p:anim calcmode="lin" valueType="num">
                                      <p:cBhvr>
                                        <p:cTn id="25" dur="800" decel="100000" fill="hold"/>
                                        <p:tgtEl>
                                          <p:spTgt spid="6249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249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24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autoUpdateAnimBg="0"/>
      <p:bldP spid="6248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p:txBody>
          <a:bodyPr/>
          <a:lstStyle/>
          <a:p>
            <a:pPr eaLnBrk="1" hangingPunct="1"/>
            <a:r>
              <a:rPr lang="en-US" sz="4800">
                <a:latin typeface="Arial Narrow" charset="0"/>
              </a:rPr>
              <a:t>Invertebrate to Vertebrate (Fish)</a:t>
            </a:r>
          </a:p>
        </p:txBody>
      </p:sp>
      <p:sp>
        <p:nvSpPr>
          <p:cNvPr id="63491" name="Rectangle 3"/>
          <p:cNvSpPr>
            <a:spLocks noGrp="1" noChangeArrowheads="1"/>
          </p:cNvSpPr>
          <p:nvPr>
            <p:ph type="body" idx="4294967295"/>
          </p:nvPr>
        </p:nvSpPr>
        <p:spPr>
          <a:xfrm>
            <a:off x="574675" y="1692275"/>
            <a:ext cx="8061325" cy="3286125"/>
          </a:xfrm>
        </p:spPr>
        <p:txBody>
          <a:bodyPr/>
          <a:lstStyle/>
          <a:p>
            <a:pPr marL="0" indent="0" eaLnBrk="1" hangingPunct="1">
              <a:lnSpc>
                <a:spcPct val="85000"/>
              </a:lnSpc>
              <a:buFont typeface="Wingdings" charset="0"/>
              <a:buNone/>
            </a:pPr>
            <a:r>
              <a:rPr lang="mr-IN" altLang="ja-JP">
                <a:latin typeface="Arial" charset="0"/>
              </a:rPr>
              <a:t>"</a:t>
            </a:r>
            <a:r>
              <a:rPr lang="en-US">
                <a:latin typeface="Arial" charset="0"/>
              </a:rPr>
              <a:t>Fishes are considered to be the most primitive living vertebrates…</a:t>
            </a:r>
          </a:p>
          <a:p>
            <a:pPr marL="0" indent="0" eaLnBrk="1" hangingPunct="1">
              <a:lnSpc>
                <a:spcPct val="85000"/>
              </a:lnSpc>
              <a:buFont typeface="Wingdings" charset="0"/>
              <a:buNone/>
            </a:pPr>
            <a:r>
              <a:rPr lang="en-US">
                <a:latin typeface="Arial" charset="0"/>
              </a:rPr>
              <a:t>…similarities in structure and embryological development show that fishes and modern invertebrate chordates probably did evolve from common invertebrate ancestors that lived many millions of years ago.</a:t>
            </a:r>
            <a:r>
              <a:rPr lang="mr-IN" altLang="ja-JP">
                <a:latin typeface="Arial" charset="0"/>
              </a:rPr>
              <a:t>"</a:t>
            </a:r>
            <a:endParaRPr lang="en-US">
              <a:latin typeface="Arial" charset="0"/>
            </a:endParaRPr>
          </a:p>
        </p:txBody>
      </p:sp>
      <p:sp>
        <p:nvSpPr>
          <p:cNvPr id="63493" name="Text Box 5"/>
          <p:cNvSpPr txBox="1">
            <a:spLocks noChangeArrowheads="1"/>
          </p:cNvSpPr>
          <p:nvPr/>
        </p:nvSpPr>
        <p:spPr bwMode="auto">
          <a:xfrm>
            <a:off x="860425" y="1111250"/>
            <a:ext cx="7629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i="1"/>
              <a:t>Biology</a:t>
            </a:r>
            <a:r>
              <a:rPr lang="en-US"/>
              <a:t>, Miller and Levine, 2000, p. 680.</a:t>
            </a:r>
            <a:endParaRPr lang="en-US" i="1"/>
          </a:p>
        </p:txBody>
      </p:sp>
      <p:sp>
        <p:nvSpPr>
          <p:cNvPr id="63494" name="Text Box 6"/>
          <p:cNvSpPr txBox="1">
            <a:spLocks noChangeArrowheads="1"/>
          </p:cNvSpPr>
          <p:nvPr/>
        </p:nvSpPr>
        <p:spPr bwMode="auto">
          <a:xfrm>
            <a:off x="474663" y="5168900"/>
            <a:ext cx="8201025" cy="1200150"/>
          </a:xfrm>
          <a:prstGeom prst="rect">
            <a:avLst/>
          </a:prstGeom>
          <a:solidFill>
            <a:srgbClr val="000066"/>
          </a:solidFill>
          <a:ln w="952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sz="3600">
                <a:solidFill>
                  <a:schemeClr val="bg1"/>
                </a:solidFill>
                <a:ea typeface="+mn-ea"/>
                <a:cs typeface="+mn-cs"/>
              </a:rPr>
              <a:t>There is not one single intermediate in the textbook to support this claim!</a:t>
            </a:r>
          </a:p>
        </p:txBody>
      </p:sp>
      <p:sp>
        <p:nvSpPr>
          <p:cNvPr id="63496" name="Line 8"/>
          <p:cNvSpPr>
            <a:spLocks noChangeShapeType="1"/>
          </p:cNvSpPr>
          <p:nvPr/>
        </p:nvSpPr>
        <p:spPr bwMode="auto">
          <a:xfrm>
            <a:off x="4891088" y="3917950"/>
            <a:ext cx="3309937"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slide(fromBottom)">
                                      <p:cBhvr>
                                        <p:cTn id="7" dur="500"/>
                                        <p:tgtEl>
                                          <p:spTgt spid="63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dissolve">
                                      <p:cBhvr>
                                        <p:cTn id="12" dur="500"/>
                                        <p:tgtEl>
                                          <p:spTgt spid="634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491">
                                            <p:txEl>
                                              <p:pRg st="1" end="1"/>
                                            </p:txEl>
                                          </p:spTgt>
                                        </p:tgtEl>
                                        <p:attrNameLst>
                                          <p:attrName>style.visibility</p:attrName>
                                        </p:attrNameLst>
                                      </p:cBhvr>
                                      <p:to>
                                        <p:strVal val="visible"/>
                                      </p:to>
                                    </p:set>
                                    <p:animEffect transition="in" filter="dissolve">
                                      <p:cBhvr>
                                        <p:cTn id="17" dur="500"/>
                                        <p:tgtEl>
                                          <p:spTgt spid="634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63496"/>
                                        </p:tgtEl>
                                        <p:attrNameLst>
                                          <p:attrName>style.visibility</p:attrName>
                                        </p:attrNameLst>
                                      </p:cBhvr>
                                      <p:to>
                                        <p:strVal val="visible"/>
                                      </p:to>
                                    </p:set>
                                    <p:anim calcmode="lin" valueType="num">
                                      <p:cBhvr>
                                        <p:cTn id="22" dur="500" fill="hold"/>
                                        <p:tgtEl>
                                          <p:spTgt spid="63496"/>
                                        </p:tgtEl>
                                        <p:attrNameLst>
                                          <p:attrName>ppt_w</p:attrName>
                                        </p:attrNameLst>
                                      </p:cBhvr>
                                      <p:tavLst>
                                        <p:tav tm="0">
                                          <p:val>
                                            <p:fltVal val="0"/>
                                          </p:val>
                                        </p:tav>
                                        <p:tav tm="100000">
                                          <p:val>
                                            <p:strVal val="#ppt_w"/>
                                          </p:val>
                                        </p:tav>
                                      </p:tavLst>
                                    </p:anim>
                                    <p:anim calcmode="lin" valueType="num">
                                      <p:cBhvr>
                                        <p:cTn id="23" dur="500" fill="hold"/>
                                        <p:tgtEl>
                                          <p:spTgt spid="63496"/>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500"/>
                            </p:stCondLst>
                            <p:childTnLst>
                              <p:par>
                                <p:cTn id="25" presetID="17" presetClass="entr" presetSubtype="10" fill="hold" grpId="0" nodeType="afterEffect">
                                  <p:stCondLst>
                                    <p:cond delay="1000"/>
                                  </p:stCondLst>
                                  <p:childTnLst>
                                    <p:set>
                                      <p:cBhvr>
                                        <p:cTn id="26" dur="1" fill="hold">
                                          <p:stCondLst>
                                            <p:cond delay="0"/>
                                          </p:stCondLst>
                                        </p:cTn>
                                        <p:tgtEl>
                                          <p:spTgt spid="63494"/>
                                        </p:tgtEl>
                                        <p:attrNameLst>
                                          <p:attrName>style.visibility</p:attrName>
                                        </p:attrNameLst>
                                      </p:cBhvr>
                                      <p:to>
                                        <p:strVal val="visible"/>
                                      </p:to>
                                    </p:set>
                                    <p:anim calcmode="lin" valueType="num">
                                      <p:cBhvr>
                                        <p:cTn id="27" dur="500" fill="hold"/>
                                        <p:tgtEl>
                                          <p:spTgt spid="63494"/>
                                        </p:tgtEl>
                                        <p:attrNameLst>
                                          <p:attrName>ppt_w</p:attrName>
                                        </p:attrNameLst>
                                      </p:cBhvr>
                                      <p:tavLst>
                                        <p:tav tm="0">
                                          <p:val>
                                            <p:fltVal val="0"/>
                                          </p:val>
                                        </p:tav>
                                        <p:tav tm="100000">
                                          <p:val>
                                            <p:strVal val="#ppt_w"/>
                                          </p:val>
                                        </p:tav>
                                      </p:tavLst>
                                    </p:anim>
                                    <p:anim calcmode="lin" valueType="num">
                                      <p:cBhvr>
                                        <p:cTn id="28" dur="500" fill="hold"/>
                                        <p:tgtEl>
                                          <p:spTgt spid="634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P spid="63493" grpId="0" autoUpdateAnimBg="0"/>
      <p:bldP spid="63494" grpId="0" animBg="1" autoUpdateAnimBg="0"/>
      <p:bldP spid="634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2"/>
          <p:cNvSpPr txBox="1">
            <a:spLocks noChangeArrowheads="1"/>
          </p:cNvSpPr>
          <p:nvPr/>
        </p:nvSpPr>
        <p:spPr bwMode="auto">
          <a:xfrm>
            <a:off x="3686175" y="4129088"/>
            <a:ext cx="48148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endParaRPr lang="en-US" sz="3200">
              <a:solidFill>
                <a:schemeClr val="bg1"/>
              </a:solidFill>
            </a:endParaRPr>
          </a:p>
        </p:txBody>
      </p:sp>
      <p:grpSp>
        <p:nvGrpSpPr>
          <p:cNvPr id="2" name="Group 39"/>
          <p:cNvGrpSpPr>
            <a:grpSpLocks/>
          </p:cNvGrpSpPr>
          <p:nvPr/>
        </p:nvGrpSpPr>
        <p:grpSpPr bwMode="auto">
          <a:xfrm>
            <a:off x="3989388" y="1330325"/>
            <a:ext cx="4711700" cy="3259138"/>
            <a:chOff x="2513" y="838"/>
            <a:chExt cx="2968" cy="2053"/>
          </a:xfrm>
        </p:grpSpPr>
        <p:pic>
          <p:nvPicPr>
            <p:cNvPr id="53266" name="Picture 3" descr="MVC-001F"/>
            <p:cNvPicPr>
              <a:picLocks noChangeAspect="1" noChangeArrowheads="1"/>
            </p:cNvPicPr>
            <p:nvPr/>
          </p:nvPicPr>
          <p:blipFill>
            <a:blip r:embed="rId3">
              <a:lum bright="20000"/>
              <a:extLst>
                <a:ext uri="{28A0092B-C50C-407E-A947-70E740481C1C}">
                  <a14:useLocalDpi xmlns:a14="http://schemas.microsoft.com/office/drawing/2010/main"/>
                </a:ext>
              </a:extLst>
            </a:blip>
            <a:srcRect/>
            <a:stretch>
              <a:fillRect/>
            </a:stretch>
          </p:blipFill>
          <p:spPr bwMode="auto">
            <a:xfrm>
              <a:off x="2513" y="838"/>
              <a:ext cx="2968" cy="1278"/>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53267" name="Text Box 23"/>
            <p:cNvSpPr txBox="1">
              <a:spLocks noChangeArrowheads="1"/>
            </p:cNvSpPr>
            <p:nvPr/>
          </p:nvSpPr>
          <p:spPr bwMode="auto">
            <a:xfrm>
              <a:off x="2592" y="2133"/>
              <a:ext cx="2862"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lnSpc>
                  <a:spcPct val="85000"/>
                </a:lnSpc>
                <a:spcBef>
                  <a:spcPct val="50000"/>
                </a:spcBef>
              </a:pPr>
              <a:r>
                <a:rPr lang="en-US"/>
                <a:t>Early fish according to the </a:t>
              </a:r>
              <a:r>
                <a:rPr lang="en-US" i="1"/>
                <a:t>Biology</a:t>
              </a:r>
              <a:r>
                <a:rPr lang="en-US"/>
                <a:t> textbook</a:t>
              </a:r>
            </a:p>
            <a:p>
              <a:pPr algn="ctr" eaLnBrk="1" hangingPunct="1">
                <a:lnSpc>
                  <a:spcPct val="85000"/>
                </a:lnSpc>
                <a:spcBef>
                  <a:spcPct val="5000"/>
                </a:spcBef>
              </a:pPr>
              <a:r>
                <a:rPr lang="en-US"/>
                <a:t>Miller and Levine</a:t>
              </a:r>
            </a:p>
          </p:txBody>
        </p:sp>
      </p:grpSp>
      <p:grpSp>
        <p:nvGrpSpPr>
          <p:cNvPr id="3" name="Group 40"/>
          <p:cNvGrpSpPr>
            <a:grpSpLocks/>
          </p:cNvGrpSpPr>
          <p:nvPr/>
        </p:nvGrpSpPr>
        <p:grpSpPr bwMode="auto">
          <a:xfrm>
            <a:off x="171450" y="1330325"/>
            <a:ext cx="2386013" cy="3173413"/>
            <a:chOff x="108" y="838"/>
            <a:chExt cx="1503" cy="1999"/>
          </a:xfrm>
        </p:grpSpPr>
        <p:pic>
          <p:nvPicPr>
            <p:cNvPr id="53264" name="Picture 7" descr="Jellyfish -- Media -- Encarta ® Online "/>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5" y="838"/>
              <a:ext cx="1116" cy="1488"/>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53265" name="Text Box 25"/>
            <p:cNvSpPr txBox="1">
              <a:spLocks noChangeArrowheads="1"/>
            </p:cNvSpPr>
            <p:nvPr/>
          </p:nvSpPr>
          <p:spPr bwMode="auto">
            <a:xfrm>
              <a:off x="108" y="2295"/>
              <a:ext cx="1503"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lnSpc>
                  <a:spcPct val="90000"/>
                </a:lnSpc>
              </a:pPr>
              <a:r>
                <a:rPr lang="en-US"/>
                <a:t>Invertebrate</a:t>
              </a:r>
            </a:p>
            <a:p>
              <a:pPr algn="ctr" eaLnBrk="1" hangingPunct="1">
                <a:lnSpc>
                  <a:spcPct val="90000"/>
                </a:lnSpc>
              </a:pPr>
              <a:r>
                <a:rPr lang="en-US"/>
                <a:t>(jellyfish)</a:t>
              </a:r>
            </a:p>
          </p:txBody>
        </p:sp>
      </p:grpSp>
      <p:grpSp>
        <p:nvGrpSpPr>
          <p:cNvPr id="4" name="Group 41"/>
          <p:cNvGrpSpPr>
            <a:grpSpLocks/>
          </p:cNvGrpSpPr>
          <p:nvPr/>
        </p:nvGrpSpPr>
        <p:grpSpPr bwMode="auto">
          <a:xfrm>
            <a:off x="554038" y="4867275"/>
            <a:ext cx="3375025" cy="1754188"/>
            <a:chOff x="349" y="3066"/>
            <a:chExt cx="2126" cy="1105"/>
          </a:xfrm>
        </p:grpSpPr>
        <p:pic>
          <p:nvPicPr>
            <p:cNvPr id="53262" name="Picture 26" descr="TRILOBITE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 y="3066"/>
              <a:ext cx="1200" cy="1105"/>
            </a:xfrm>
            <a:prstGeom prst="rect">
              <a:avLst/>
            </a:prstGeom>
            <a:solidFill>
              <a:schemeClr val="tx2"/>
            </a:solidFill>
            <a:ln w="38100">
              <a:solidFill>
                <a:srgbClr val="000066"/>
              </a:solidFill>
              <a:miter lim="800000"/>
              <a:headEnd/>
              <a:tailEnd/>
            </a:ln>
          </p:spPr>
        </p:pic>
        <p:sp>
          <p:nvSpPr>
            <p:cNvPr id="53263" name="Text Box 27"/>
            <p:cNvSpPr txBox="1">
              <a:spLocks noChangeArrowheads="1"/>
            </p:cNvSpPr>
            <p:nvPr/>
          </p:nvSpPr>
          <p:spPr bwMode="auto">
            <a:xfrm>
              <a:off x="1537" y="3579"/>
              <a:ext cx="9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Trilobite</a:t>
              </a:r>
            </a:p>
          </p:txBody>
        </p:sp>
      </p:grpSp>
      <p:grpSp>
        <p:nvGrpSpPr>
          <p:cNvPr id="5" name="Group 42"/>
          <p:cNvGrpSpPr>
            <a:grpSpLocks/>
          </p:cNvGrpSpPr>
          <p:nvPr/>
        </p:nvGrpSpPr>
        <p:grpSpPr bwMode="auto">
          <a:xfrm>
            <a:off x="2300288" y="1843088"/>
            <a:ext cx="1643062" cy="1311275"/>
            <a:chOff x="1449" y="1161"/>
            <a:chExt cx="1035" cy="826"/>
          </a:xfrm>
        </p:grpSpPr>
        <p:sp>
          <p:nvSpPr>
            <p:cNvPr id="53260" name="Line 28"/>
            <p:cNvSpPr>
              <a:spLocks noChangeShapeType="1"/>
            </p:cNvSpPr>
            <p:nvPr/>
          </p:nvSpPr>
          <p:spPr bwMode="auto">
            <a:xfrm>
              <a:off x="1449" y="1476"/>
              <a:ext cx="1035" cy="0"/>
            </a:xfrm>
            <a:prstGeom prst="line">
              <a:avLst/>
            </a:prstGeom>
            <a:noFill/>
            <a:ln w="1016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1" name="Text Box 30"/>
            <p:cNvSpPr txBox="1">
              <a:spLocks noChangeArrowheads="1"/>
            </p:cNvSpPr>
            <p:nvPr/>
          </p:nvSpPr>
          <p:spPr bwMode="auto">
            <a:xfrm>
              <a:off x="1701" y="1161"/>
              <a:ext cx="487"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8000" b="1">
                  <a:solidFill>
                    <a:srgbClr val="FF3300"/>
                  </a:solidFill>
                </a:rPr>
                <a:t>?</a:t>
              </a:r>
            </a:p>
          </p:txBody>
        </p:sp>
      </p:grpSp>
      <p:grpSp>
        <p:nvGrpSpPr>
          <p:cNvPr id="6" name="Group 43"/>
          <p:cNvGrpSpPr>
            <a:grpSpLocks/>
          </p:cNvGrpSpPr>
          <p:nvPr/>
        </p:nvGrpSpPr>
        <p:grpSpPr bwMode="auto">
          <a:xfrm>
            <a:off x="2500313" y="3414713"/>
            <a:ext cx="1728787" cy="1957387"/>
            <a:chOff x="1575" y="2151"/>
            <a:chExt cx="1089" cy="1233"/>
          </a:xfrm>
        </p:grpSpPr>
        <p:sp>
          <p:nvSpPr>
            <p:cNvPr id="53258" name="Line 29"/>
            <p:cNvSpPr>
              <a:spLocks noChangeShapeType="1"/>
            </p:cNvSpPr>
            <p:nvPr/>
          </p:nvSpPr>
          <p:spPr bwMode="auto">
            <a:xfrm flipV="1">
              <a:off x="1575" y="2151"/>
              <a:ext cx="1089" cy="1233"/>
            </a:xfrm>
            <a:prstGeom prst="line">
              <a:avLst/>
            </a:prstGeom>
            <a:noFill/>
            <a:ln w="1016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9" name="Text Box 31"/>
            <p:cNvSpPr txBox="1">
              <a:spLocks noChangeArrowheads="1"/>
            </p:cNvSpPr>
            <p:nvPr/>
          </p:nvSpPr>
          <p:spPr bwMode="auto">
            <a:xfrm>
              <a:off x="1923" y="2373"/>
              <a:ext cx="469"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8000" b="1">
                  <a:solidFill>
                    <a:srgbClr val="FF3300"/>
                  </a:solidFill>
                </a:rPr>
                <a:t>?</a:t>
              </a:r>
            </a:p>
          </p:txBody>
        </p:sp>
      </p:grpSp>
      <p:sp>
        <p:nvSpPr>
          <p:cNvPr id="64549" name="Text Box 37"/>
          <p:cNvSpPr txBox="1">
            <a:spLocks noChangeArrowheads="1"/>
          </p:cNvSpPr>
          <p:nvPr/>
        </p:nvSpPr>
        <p:spPr bwMode="auto">
          <a:xfrm>
            <a:off x="4025900" y="5053013"/>
            <a:ext cx="4900613" cy="1563687"/>
          </a:xfrm>
          <a:prstGeom prst="rect">
            <a:avLst/>
          </a:prstGeom>
          <a:solidFill>
            <a:srgbClr val="000066"/>
          </a:solidFill>
          <a:ln w="952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sz="3200">
                <a:solidFill>
                  <a:schemeClr val="bg1"/>
                </a:solidFill>
                <a:ea typeface="+mn-ea"/>
                <a:cs typeface="+mn-cs"/>
              </a:rPr>
              <a:t>Where are the thousands of observable intermediates?</a:t>
            </a:r>
          </a:p>
        </p:txBody>
      </p:sp>
      <p:sp>
        <p:nvSpPr>
          <p:cNvPr id="64550" name="Rectangle 38"/>
          <p:cNvSpPr>
            <a:spLocks noGrp="1" noChangeArrowheads="1"/>
          </p:cNvSpPr>
          <p:nvPr>
            <p:ph type="title"/>
          </p:nvPr>
        </p:nvSpPr>
        <p:spPr/>
        <p:txBody>
          <a:bodyPr/>
          <a:lstStyle/>
          <a:p>
            <a:pPr eaLnBrk="1" hangingPunct="1"/>
            <a:r>
              <a:rPr lang="en-US" sz="4800">
                <a:latin typeface="Arial Narrow" charset="0"/>
              </a:rPr>
              <a:t>Invertebrate to Vertebrate (Fish)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nodeType="afterGroup">
                            <p:stCondLst>
                              <p:cond delay="2000"/>
                            </p:stCondLst>
                            <p:childTnLst>
                              <p:par>
                                <p:cTn id="26" presetID="17" presetClass="entr" presetSubtype="10" fill="hold" grpId="0" nodeType="afterEffect">
                                  <p:stCondLst>
                                    <p:cond delay="0"/>
                                  </p:stCondLst>
                                  <p:childTnLst>
                                    <p:set>
                                      <p:cBhvr>
                                        <p:cTn id="27" dur="1" fill="hold">
                                          <p:stCondLst>
                                            <p:cond delay="0"/>
                                          </p:stCondLst>
                                        </p:cTn>
                                        <p:tgtEl>
                                          <p:spTgt spid="64549"/>
                                        </p:tgtEl>
                                        <p:attrNameLst>
                                          <p:attrName>style.visibility</p:attrName>
                                        </p:attrNameLst>
                                      </p:cBhvr>
                                      <p:to>
                                        <p:strVal val="visible"/>
                                      </p:to>
                                    </p:set>
                                    <p:anim calcmode="lin" valueType="num">
                                      <p:cBhvr>
                                        <p:cTn id="28" dur="500" fill="hold"/>
                                        <p:tgtEl>
                                          <p:spTgt spid="64549"/>
                                        </p:tgtEl>
                                        <p:attrNameLst>
                                          <p:attrName>ppt_w</p:attrName>
                                        </p:attrNameLst>
                                      </p:cBhvr>
                                      <p:tavLst>
                                        <p:tav tm="0">
                                          <p:val>
                                            <p:fltVal val="0"/>
                                          </p:val>
                                        </p:tav>
                                        <p:tav tm="100000">
                                          <p:val>
                                            <p:strVal val="#ppt_w"/>
                                          </p:val>
                                        </p:tav>
                                      </p:tavLst>
                                    </p:anim>
                                    <p:anim calcmode="lin" valueType="num">
                                      <p:cBhvr>
                                        <p:cTn id="29" dur="500" fill="hold"/>
                                        <p:tgtEl>
                                          <p:spTgt spid="645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4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7" name="Rectangle 7"/>
          <p:cNvSpPr>
            <a:spLocks noGrp="1" noChangeArrowheads="1"/>
          </p:cNvSpPr>
          <p:nvPr>
            <p:ph type="title"/>
          </p:nvPr>
        </p:nvSpPr>
        <p:spPr>
          <a:xfrm>
            <a:off x="596900" y="0"/>
            <a:ext cx="8294688" cy="1143000"/>
          </a:xfrm>
        </p:spPr>
        <p:txBody>
          <a:bodyPr/>
          <a:lstStyle/>
          <a:p>
            <a:pPr eaLnBrk="1" hangingPunct="1"/>
            <a:r>
              <a:rPr lang="en-US" sz="4800">
                <a:latin typeface="Arial Narrow" charset="0"/>
              </a:rPr>
              <a:t>What do the Facts Support?</a:t>
            </a:r>
          </a:p>
        </p:txBody>
      </p:sp>
      <p:sp>
        <p:nvSpPr>
          <p:cNvPr id="46083" name="Rectangle 3"/>
          <p:cNvSpPr>
            <a:spLocks noGrp="1" noChangeArrowheads="1"/>
          </p:cNvSpPr>
          <p:nvPr>
            <p:ph type="body" idx="4294967295"/>
          </p:nvPr>
        </p:nvSpPr>
        <p:spPr>
          <a:xfrm>
            <a:off x="609600" y="2352675"/>
            <a:ext cx="7947025" cy="3425825"/>
          </a:xfrm>
        </p:spPr>
        <p:txBody>
          <a:bodyPr/>
          <a:lstStyle/>
          <a:p>
            <a:pPr marL="0" indent="0" eaLnBrk="1" hangingPunct="1">
              <a:buFont typeface="Wingdings" charset="0"/>
              <a:buNone/>
            </a:pPr>
            <a:r>
              <a:rPr lang="mr-IN" altLang="ja-JP" sz="3600">
                <a:latin typeface="Arial" charset="0"/>
              </a:rPr>
              <a:t>"</a:t>
            </a:r>
            <a:r>
              <a:rPr lang="en-US" sz="3600">
                <a:latin typeface="Arial" charset="0"/>
              </a:rPr>
              <a:t>However, we have virtually no evidence in the fossil record or elsewhere for any of the changes proposed during this </a:t>
            </a:r>
            <a:r>
              <a:rPr lang="mr-IN" altLang="ja-JP" sz="3600">
                <a:latin typeface="Arial" charset="0"/>
              </a:rPr>
              <a:t>'</a:t>
            </a:r>
            <a:r>
              <a:rPr lang="en-US" sz="3600">
                <a:latin typeface="Arial" charset="0"/>
              </a:rPr>
              <a:t>immensity of time</a:t>
            </a:r>
            <a:r>
              <a:rPr lang="mr-IN" altLang="ja-JP" sz="3600">
                <a:latin typeface="Arial" charset="0"/>
              </a:rPr>
              <a:t>'</a:t>
            </a:r>
            <a:r>
              <a:rPr lang="en-US" sz="3600">
                <a:latin typeface="Arial" charset="0"/>
              </a:rPr>
              <a:t>; but the public hears nothing of this problem.</a:t>
            </a:r>
            <a:r>
              <a:rPr lang="mr-IN" altLang="ja-JP" sz="3600">
                <a:latin typeface="Arial" charset="0"/>
              </a:rPr>
              <a:t>"</a:t>
            </a:r>
            <a:endParaRPr lang="en-US" sz="3600">
              <a:latin typeface="Arial" charset="0"/>
            </a:endParaRPr>
          </a:p>
        </p:txBody>
      </p:sp>
      <p:sp>
        <p:nvSpPr>
          <p:cNvPr id="46086" name="Text Box 6"/>
          <p:cNvSpPr txBox="1">
            <a:spLocks noChangeArrowheads="1"/>
          </p:cNvSpPr>
          <p:nvPr/>
        </p:nvSpPr>
        <p:spPr bwMode="auto">
          <a:xfrm>
            <a:off x="612775" y="1414463"/>
            <a:ext cx="7643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a:t>Aerial Roth (Ph.D. Zoology), </a:t>
            </a:r>
            <a:r>
              <a:rPr lang="en-US" i="1"/>
              <a:t>Origins</a:t>
            </a:r>
            <a:r>
              <a:rPr lang="en-US"/>
              <a:t>, p. 189.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dissolve">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dissolve">
                                      <p:cBhvr>
                                        <p:cTn id="12"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advAuto="0"/>
      <p:bldP spid="4608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361950" y="100013"/>
            <a:ext cx="8782050" cy="1041400"/>
          </a:xfrm>
        </p:spPr>
        <p:txBody>
          <a:bodyPr/>
          <a:lstStyle/>
          <a:p>
            <a:pPr eaLnBrk="1" hangingPunct="1">
              <a:lnSpc>
                <a:spcPct val="90000"/>
              </a:lnSpc>
            </a:pPr>
            <a:r>
              <a:rPr lang="en-US">
                <a:latin typeface="Arial Narrow" charset="0"/>
              </a:rPr>
              <a:t>What do the Facts Support?</a:t>
            </a:r>
          </a:p>
        </p:txBody>
      </p:sp>
      <p:sp>
        <p:nvSpPr>
          <p:cNvPr id="277507" name="Text Box 3"/>
          <p:cNvSpPr txBox="1">
            <a:spLocks noChangeArrowheads="1"/>
          </p:cNvSpPr>
          <p:nvPr/>
        </p:nvSpPr>
        <p:spPr bwMode="auto">
          <a:xfrm>
            <a:off x="1760538" y="5256213"/>
            <a:ext cx="5702300" cy="1219200"/>
          </a:xfrm>
          <a:prstGeom prst="rect">
            <a:avLst/>
          </a:prstGeom>
          <a:solidFill>
            <a:srgbClr val="000066"/>
          </a:solidFill>
          <a:ln w="2857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sz="3600">
                <a:solidFill>
                  <a:schemeClr val="bg1"/>
                </a:solidFill>
                <a:ea typeface="+mn-ea"/>
                <a:cs typeface="+mn-cs"/>
              </a:rPr>
              <a:t>Where are the millions of observable intermediates?</a:t>
            </a:r>
          </a:p>
        </p:txBody>
      </p:sp>
      <p:pic>
        <p:nvPicPr>
          <p:cNvPr id="56324" name="Picture 4" descr="trilobit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013" y="57150"/>
            <a:ext cx="641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10" name="Text Box 6"/>
          <p:cNvSpPr txBox="1">
            <a:spLocks noChangeArrowheads="1"/>
          </p:cNvSpPr>
          <p:nvPr/>
        </p:nvSpPr>
        <p:spPr bwMode="auto">
          <a:xfrm>
            <a:off x="4673600" y="1363663"/>
            <a:ext cx="3932238" cy="557212"/>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sp>
        <p:nvSpPr>
          <p:cNvPr id="277519" name="Text Box 15"/>
          <p:cNvSpPr txBox="1">
            <a:spLocks noChangeArrowheads="1"/>
          </p:cNvSpPr>
          <p:nvPr/>
        </p:nvSpPr>
        <p:spPr bwMode="auto">
          <a:xfrm>
            <a:off x="4681538" y="1965325"/>
            <a:ext cx="3932237" cy="557213"/>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pic>
        <p:nvPicPr>
          <p:cNvPr id="277521" name="Picture 17" descr="bible"/>
          <p:cNvPicPr>
            <a:picLocks noChangeAspect="1" noChangeArrowheads="1"/>
          </p:cNvPicPr>
          <p:nvPr/>
        </p:nvPicPr>
        <p:blipFill>
          <a:blip r:embed="rId3" cstate="screen">
            <a:lum bright="16000" contrast="-6000"/>
            <a:extLst>
              <a:ext uri="{28A0092B-C50C-407E-A947-70E740481C1C}">
                <a14:useLocalDpi xmlns:a14="http://schemas.microsoft.com/office/drawing/2010/main"/>
              </a:ext>
            </a:extLst>
          </a:blip>
          <a:srcRect/>
          <a:stretch>
            <a:fillRect/>
          </a:stretch>
        </p:blipFill>
        <p:spPr bwMode="auto">
          <a:xfrm>
            <a:off x="6075363" y="2728913"/>
            <a:ext cx="124301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p:cNvGrpSpPr>
            <a:grpSpLocks/>
          </p:cNvGrpSpPr>
          <p:nvPr/>
        </p:nvGrpSpPr>
        <p:grpSpPr bwMode="auto">
          <a:xfrm>
            <a:off x="361950" y="1363663"/>
            <a:ext cx="4306888" cy="2951162"/>
            <a:chOff x="228" y="859"/>
            <a:chExt cx="2713" cy="1859"/>
          </a:xfrm>
        </p:grpSpPr>
        <p:sp>
          <p:nvSpPr>
            <p:cNvPr id="56329" name="Text Box 5"/>
            <p:cNvSpPr txBox="1">
              <a:spLocks noChangeArrowheads="1"/>
            </p:cNvSpPr>
            <p:nvPr/>
          </p:nvSpPr>
          <p:spPr bwMode="auto">
            <a:xfrm>
              <a:off x="228" y="859"/>
              <a:ext cx="2707" cy="1859"/>
            </a:xfrm>
            <a:prstGeom prst="rect">
              <a:avLst/>
            </a:prstGeom>
            <a:solidFill>
              <a:srgbClr val="C9E4FF"/>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40000"/>
                </a:spcBef>
              </a:pPr>
              <a:r>
                <a:rPr lang="en-US"/>
                <a:t>Precambrian – Cambrian</a:t>
              </a:r>
            </a:p>
            <a:p>
              <a:pPr eaLnBrk="1" hangingPunct="1">
                <a:spcBef>
                  <a:spcPct val="40000"/>
                </a:spcBef>
              </a:pPr>
              <a:r>
                <a:rPr lang="en-US"/>
                <a:t>Invertebrate – Vertebrate</a:t>
              </a:r>
            </a:p>
            <a:p>
              <a:pPr eaLnBrk="1" hangingPunct="1">
                <a:spcBef>
                  <a:spcPct val="40000"/>
                </a:spcBef>
              </a:pPr>
              <a:r>
                <a:rPr lang="en-US"/>
                <a:t>Fish – Amphibian</a:t>
              </a:r>
            </a:p>
            <a:p>
              <a:pPr eaLnBrk="1" hangingPunct="1">
                <a:spcBef>
                  <a:spcPct val="40000"/>
                </a:spcBef>
              </a:pPr>
              <a:r>
                <a:rPr lang="en-US"/>
                <a:t>Horse and Whale</a:t>
              </a:r>
            </a:p>
            <a:p>
              <a:pPr eaLnBrk="1" hangingPunct="1">
                <a:spcBef>
                  <a:spcPct val="40000"/>
                </a:spcBef>
              </a:pPr>
              <a:r>
                <a:rPr lang="en-US"/>
                <a:t>Birds</a:t>
              </a:r>
            </a:p>
          </p:txBody>
        </p:sp>
        <p:sp>
          <p:nvSpPr>
            <p:cNvPr id="56330" name="Line 7"/>
            <p:cNvSpPr>
              <a:spLocks noChangeShapeType="1"/>
            </p:cNvSpPr>
            <p:nvPr/>
          </p:nvSpPr>
          <p:spPr bwMode="auto">
            <a:xfrm>
              <a:off x="229" y="1216"/>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1" name="Line 8"/>
            <p:cNvSpPr>
              <a:spLocks noChangeShapeType="1"/>
            </p:cNvSpPr>
            <p:nvPr/>
          </p:nvSpPr>
          <p:spPr bwMode="auto">
            <a:xfrm>
              <a:off x="235" y="1600"/>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2" name="Line 9"/>
            <p:cNvSpPr>
              <a:spLocks noChangeShapeType="1"/>
            </p:cNvSpPr>
            <p:nvPr/>
          </p:nvSpPr>
          <p:spPr bwMode="auto">
            <a:xfrm>
              <a:off x="233" y="1979"/>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3" name="Line 10"/>
            <p:cNvSpPr>
              <a:spLocks noChangeShapeType="1"/>
            </p:cNvSpPr>
            <p:nvPr/>
          </p:nvSpPr>
          <p:spPr bwMode="auto">
            <a:xfrm>
              <a:off x="234" y="2355"/>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75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77519"/>
                                        </p:tgtEl>
                                        <p:attrNameLst>
                                          <p:attrName>style.visibility</p:attrName>
                                        </p:attrNameLst>
                                      </p:cBhvr>
                                      <p:to>
                                        <p:strVal val="visible"/>
                                      </p:to>
                                    </p:set>
                                    <p:anim calcmode="lin" valueType="num">
                                      <p:cBhvr>
                                        <p:cTn id="15" dur="500" fill="hold"/>
                                        <p:tgtEl>
                                          <p:spTgt spid="277519"/>
                                        </p:tgtEl>
                                        <p:attrNameLst>
                                          <p:attrName>ppt_w</p:attrName>
                                        </p:attrNameLst>
                                      </p:cBhvr>
                                      <p:tavLst>
                                        <p:tav tm="0">
                                          <p:val>
                                            <p:fltVal val="0"/>
                                          </p:val>
                                        </p:tav>
                                        <p:tav tm="100000">
                                          <p:val>
                                            <p:strVal val="#ppt_w"/>
                                          </p:val>
                                        </p:tav>
                                      </p:tavLst>
                                    </p:anim>
                                    <p:anim calcmode="lin" valueType="num">
                                      <p:cBhvr>
                                        <p:cTn id="16" dur="500" fill="hold"/>
                                        <p:tgtEl>
                                          <p:spTgt spid="277519"/>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277507"/>
                                        </p:tgtEl>
                                        <p:attrNameLst>
                                          <p:attrName>style.visibility</p:attrName>
                                        </p:attrNameLst>
                                      </p:cBhvr>
                                      <p:to>
                                        <p:strVal val="visible"/>
                                      </p:to>
                                    </p:set>
                                    <p:anim calcmode="lin" valueType="num">
                                      <p:cBhvr>
                                        <p:cTn id="20" dur="500" fill="hold"/>
                                        <p:tgtEl>
                                          <p:spTgt spid="277507"/>
                                        </p:tgtEl>
                                        <p:attrNameLst>
                                          <p:attrName>ppt_w</p:attrName>
                                        </p:attrNameLst>
                                      </p:cBhvr>
                                      <p:tavLst>
                                        <p:tav tm="0">
                                          <p:val>
                                            <p:fltVal val="0"/>
                                          </p:val>
                                        </p:tav>
                                        <p:tav tm="100000">
                                          <p:val>
                                            <p:strVal val="#ppt_w"/>
                                          </p:val>
                                        </p:tav>
                                      </p:tavLst>
                                    </p:anim>
                                    <p:anim calcmode="lin" valueType="num">
                                      <p:cBhvr>
                                        <p:cTn id="21" dur="500" fill="hold"/>
                                        <p:tgtEl>
                                          <p:spTgt spid="277507"/>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000"/>
                            </p:stCondLst>
                            <p:childTnLst>
                              <p:par>
                                <p:cTn id="23" presetID="30" presetClass="entr" presetSubtype="0" fill="hold" nodeType="afterEffect">
                                  <p:stCondLst>
                                    <p:cond delay="0"/>
                                  </p:stCondLst>
                                  <p:childTnLst>
                                    <p:set>
                                      <p:cBhvr>
                                        <p:cTn id="24" dur="1" fill="hold">
                                          <p:stCondLst>
                                            <p:cond delay="0"/>
                                          </p:stCondLst>
                                        </p:cTn>
                                        <p:tgtEl>
                                          <p:spTgt spid="277521"/>
                                        </p:tgtEl>
                                        <p:attrNameLst>
                                          <p:attrName>style.visibility</p:attrName>
                                        </p:attrNameLst>
                                      </p:cBhvr>
                                      <p:to>
                                        <p:strVal val="visible"/>
                                      </p:to>
                                    </p:set>
                                    <p:animEffect transition="in" filter="fade">
                                      <p:cBhvr>
                                        <p:cTn id="25" dur="800" decel="100000"/>
                                        <p:tgtEl>
                                          <p:spTgt spid="277521"/>
                                        </p:tgtEl>
                                      </p:cBhvr>
                                    </p:animEffect>
                                    <p:anim calcmode="lin" valueType="num">
                                      <p:cBhvr>
                                        <p:cTn id="26" dur="800" decel="100000" fill="hold"/>
                                        <p:tgtEl>
                                          <p:spTgt spid="277521"/>
                                        </p:tgtEl>
                                        <p:attrNameLst>
                                          <p:attrName>style.rotation</p:attrName>
                                        </p:attrNameLst>
                                      </p:cBhvr>
                                      <p:tavLst>
                                        <p:tav tm="0">
                                          <p:val>
                                            <p:fltVal val="-90"/>
                                          </p:val>
                                        </p:tav>
                                        <p:tav tm="100000">
                                          <p:val>
                                            <p:fltVal val="0"/>
                                          </p:val>
                                        </p:tav>
                                      </p:tavLst>
                                    </p:anim>
                                    <p:anim calcmode="lin" valueType="num">
                                      <p:cBhvr>
                                        <p:cTn id="27" dur="800" decel="100000" fill="hold"/>
                                        <p:tgtEl>
                                          <p:spTgt spid="277521"/>
                                        </p:tgtEl>
                                        <p:attrNameLst>
                                          <p:attrName>ppt_x</p:attrName>
                                        </p:attrNameLst>
                                      </p:cBhvr>
                                      <p:tavLst>
                                        <p:tav tm="0">
                                          <p:val>
                                            <p:strVal val="#ppt_x+0.4"/>
                                          </p:val>
                                        </p:tav>
                                        <p:tav tm="100000">
                                          <p:val>
                                            <p:strVal val="#ppt_x-0.05"/>
                                          </p:val>
                                        </p:tav>
                                      </p:tavLst>
                                    </p:anim>
                                    <p:anim calcmode="lin" valueType="num">
                                      <p:cBhvr>
                                        <p:cTn id="28" dur="800" decel="100000" fill="hold"/>
                                        <p:tgtEl>
                                          <p:spTgt spid="277521"/>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77521"/>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7752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animBg="1" autoUpdateAnimBg="0"/>
      <p:bldP spid="277510" grpId="0" animBg="1"/>
      <p:bldP spid="27751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25" name="Rectangle 21"/>
          <p:cNvSpPr>
            <a:spLocks noGrp="1" noChangeArrowheads="1"/>
          </p:cNvSpPr>
          <p:nvPr>
            <p:ph type="title"/>
          </p:nvPr>
        </p:nvSpPr>
        <p:spPr/>
        <p:txBody>
          <a:bodyPr/>
          <a:lstStyle/>
          <a:p>
            <a:pPr eaLnBrk="1" hangingPunct="1"/>
            <a:r>
              <a:rPr lang="en-US">
                <a:latin typeface="Arial Narrow" charset="0"/>
              </a:rPr>
              <a:t>Fish to Amphibian</a:t>
            </a:r>
          </a:p>
        </p:txBody>
      </p:sp>
      <p:sp>
        <p:nvSpPr>
          <p:cNvPr id="47107" name="Rectangle 3"/>
          <p:cNvSpPr>
            <a:spLocks noGrp="1" noChangeArrowheads="1"/>
          </p:cNvSpPr>
          <p:nvPr>
            <p:ph type="body" idx="4294967295"/>
          </p:nvPr>
        </p:nvSpPr>
        <p:spPr>
          <a:xfrm>
            <a:off x="357188" y="2179638"/>
            <a:ext cx="5303837" cy="3616325"/>
          </a:xfrm>
        </p:spPr>
        <p:txBody>
          <a:bodyPr/>
          <a:lstStyle/>
          <a:p>
            <a:pPr marL="0" indent="0" eaLnBrk="1" hangingPunct="1">
              <a:lnSpc>
                <a:spcPct val="90000"/>
              </a:lnSpc>
              <a:buFont typeface="Wingdings" charset="0"/>
              <a:buNone/>
            </a:pPr>
            <a:r>
              <a:rPr lang="mr-IN" altLang="ja-JP">
                <a:latin typeface="Arial" charset="0"/>
              </a:rPr>
              <a:t>"</a:t>
            </a:r>
            <a:r>
              <a:rPr lang="en-US">
                <a:latin typeface="Arial" charset="0"/>
              </a:rPr>
              <a:t>Because of these similarities, scientists think the first amphibians were descendants of the lobe-finned fishes, a group whose modern members include the coelacanth and the lungfishes.</a:t>
            </a:r>
            <a:r>
              <a:rPr lang="mr-IN" altLang="ja-JP">
                <a:latin typeface="Arial" charset="0"/>
              </a:rPr>
              <a:t>"</a:t>
            </a:r>
            <a:endParaRPr lang="en-US">
              <a:latin typeface="Arial" charset="0"/>
            </a:endParaRPr>
          </a:p>
        </p:txBody>
      </p:sp>
      <p:sp>
        <p:nvSpPr>
          <p:cNvPr id="47109" name="Text Box 5"/>
          <p:cNvSpPr txBox="1">
            <a:spLocks noChangeArrowheads="1"/>
          </p:cNvSpPr>
          <p:nvPr/>
        </p:nvSpPr>
        <p:spPr bwMode="auto">
          <a:xfrm>
            <a:off x="1189038" y="1216025"/>
            <a:ext cx="69675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i="1"/>
              <a:t>Biology: Visualizing Life</a:t>
            </a:r>
            <a:r>
              <a:rPr lang="en-US"/>
              <a:t>, Holt, Rinehart, and Winston, 1998, p. 461.</a:t>
            </a:r>
            <a:endParaRPr lang="en-US" i="1"/>
          </a:p>
        </p:txBody>
      </p:sp>
      <p:sp>
        <p:nvSpPr>
          <p:cNvPr id="47128" name="Line 24"/>
          <p:cNvSpPr>
            <a:spLocks noChangeShapeType="1"/>
          </p:cNvSpPr>
          <p:nvPr/>
        </p:nvSpPr>
        <p:spPr bwMode="auto">
          <a:xfrm>
            <a:off x="2641600" y="3074988"/>
            <a:ext cx="2540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Text Box 26"/>
          <p:cNvSpPr txBox="1">
            <a:spLocks noChangeArrowheads="1"/>
          </p:cNvSpPr>
          <p:nvPr/>
        </p:nvSpPr>
        <p:spPr bwMode="auto">
          <a:xfrm>
            <a:off x="2146300" y="5880100"/>
            <a:ext cx="6821488" cy="579438"/>
          </a:xfrm>
          <a:prstGeom prst="rect">
            <a:avLst/>
          </a:prstGeom>
          <a:noFill/>
          <a:ln w="9525">
            <a:noFill/>
            <a:miter lim="800000"/>
            <a:headEnd/>
            <a:tailEnd/>
          </a:ln>
          <a:effectLst/>
        </p:spPr>
        <p:txBody>
          <a:bodyPr>
            <a:spAutoFit/>
          </a:bodyPr>
          <a:lstStyle>
            <a:lvl1pPr eaLnBrk="0" hangingPunct="0">
              <a:tabLst>
                <a:tab pos="6967538" algn="l"/>
              </a:tabLst>
              <a:defRPr sz="2800">
                <a:solidFill>
                  <a:srgbClr val="000000"/>
                </a:solidFill>
                <a:latin typeface="Arial" charset="0"/>
                <a:ea typeface="ＭＳ Ｐゴシック" charset="0"/>
                <a:cs typeface="ＭＳ Ｐゴシック" charset="0"/>
              </a:defRPr>
            </a:lvl1pPr>
            <a:lvl2pPr marL="37931725" indent="-37474525" eaLnBrk="0" hangingPunct="0">
              <a:tabLst>
                <a:tab pos="6967538" algn="l"/>
              </a:tabLst>
              <a:defRPr sz="2800">
                <a:solidFill>
                  <a:srgbClr val="000000"/>
                </a:solidFill>
                <a:latin typeface="Arial" charset="0"/>
                <a:ea typeface="ＭＳ Ｐゴシック" charset="0"/>
              </a:defRPr>
            </a:lvl2pPr>
            <a:lvl3pPr eaLnBrk="0" hangingPunct="0">
              <a:tabLst>
                <a:tab pos="6967538" algn="l"/>
              </a:tabLst>
              <a:defRPr sz="2800">
                <a:solidFill>
                  <a:srgbClr val="000000"/>
                </a:solidFill>
                <a:latin typeface="Arial" charset="0"/>
                <a:ea typeface="ＭＳ Ｐゴシック" charset="0"/>
              </a:defRPr>
            </a:lvl3pPr>
            <a:lvl4pPr eaLnBrk="0" hangingPunct="0">
              <a:tabLst>
                <a:tab pos="6967538" algn="l"/>
              </a:tabLst>
              <a:defRPr sz="2800">
                <a:solidFill>
                  <a:srgbClr val="000000"/>
                </a:solidFill>
                <a:latin typeface="Arial" charset="0"/>
                <a:ea typeface="ＭＳ Ｐゴシック" charset="0"/>
              </a:defRPr>
            </a:lvl4pPr>
            <a:lvl5pPr eaLnBrk="0" hangingPunct="0">
              <a:tabLst>
                <a:tab pos="6967538" algn="l"/>
              </a:tabLst>
              <a:defRPr sz="2800">
                <a:solidFill>
                  <a:srgbClr val="000000"/>
                </a:solidFill>
                <a:latin typeface="Arial" charset="0"/>
                <a:ea typeface="ＭＳ Ｐゴシック" charset="0"/>
              </a:defRPr>
            </a:lvl5pPr>
            <a:lvl6pPr marL="457200" eaLnBrk="0" fontAlgn="base" hangingPunct="0">
              <a:spcBef>
                <a:spcPct val="0"/>
              </a:spcBef>
              <a:spcAft>
                <a:spcPct val="0"/>
              </a:spcAft>
              <a:tabLst>
                <a:tab pos="6967538" algn="l"/>
              </a:tabLst>
              <a:defRPr sz="2800">
                <a:solidFill>
                  <a:srgbClr val="000000"/>
                </a:solidFill>
                <a:latin typeface="Arial" charset="0"/>
                <a:ea typeface="ＭＳ Ｐゴシック" charset="0"/>
              </a:defRPr>
            </a:lvl6pPr>
            <a:lvl7pPr marL="914400" eaLnBrk="0" fontAlgn="base" hangingPunct="0">
              <a:spcBef>
                <a:spcPct val="0"/>
              </a:spcBef>
              <a:spcAft>
                <a:spcPct val="0"/>
              </a:spcAft>
              <a:tabLst>
                <a:tab pos="6967538" algn="l"/>
              </a:tabLst>
              <a:defRPr sz="2800">
                <a:solidFill>
                  <a:srgbClr val="000000"/>
                </a:solidFill>
                <a:latin typeface="Arial" charset="0"/>
                <a:ea typeface="ＭＳ Ｐゴシック" charset="0"/>
              </a:defRPr>
            </a:lvl7pPr>
            <a:lvl8pPr marL="1371600" eaLnBrk="0" fontAlgn="base" hangingPunct="0">
              <a:spcBef>
                <a:spcPct val="0"/>
              </a:spcBef>
              <a:spcAft>
                <a:spcPct val="0"/>
              </a:spcAft>
              <a:tabLst>
                <a:tab pos="6967538" algn="l"/>
              </a:tabLst>
              <a:defRPr sz="2800">
                <a:solidFill>
                  <a:srgbClr val="000000"/>
                </a:solidFill>
                <a:latin typeface="Arial" charset="0"/>
                <a:ea typeface="ＭＳ Ｐゴシック" charset="0"/>
              </a:defRPr>
            </a:lvl8pPr>
            <a:lvl9pPr marL="1828800" eaLnBrk="0" fontAlgn="base" hangingPunct="0">
              <a:spcBef>
                <a:spcPct val="0"/>
              </a:spcBef>
              <a:spcAft>
                <a:spcPct val="0"/>
              </a:spcAft>
              <a:tabLst>
                <a:tab pos="6967538" algn="l"/>
              </a:tabLst>
              <a:defRPr sz="2800">
                <a:solidFill>
                  <a:srgbClr val="000000"/>
                </a:solidFill>
                <a:latin typeface="Arial" charset="0"/>
                <a:ea typeface="ＭＳ Ｐゴシック" charset="0"/>
              </a:defRPr>
            </a:lvl9pPr>
          </a:lstStyle>
          <a:p>
            <a:pPr eaLnBrk="1" hangingPunct="1">
              <a:spcBef>
                <a:spcPct val="50000"/>
              </a:spcBef>
            </a:pPr>
            <a:r>
              <a:rPr lang="en-US" sz="3200">
                <a:solidFill>
                  <a:srgbClr val="000066"/>
                </a:solidFill>
                <a:effectLst>
                  <a:outerShdw blurRad="38100" dist="38100" dir="2700000" algn="tl">
                    <a:srgbClr val="DDDDDD"/>
                  </a:outerShdw>
                </a:effectLst>
              </a:rPr>
              <a:t>This is supposedly evolving into legs</a:t>
            </a:r>
          </a:p>
        </p:txBody>
      </p:sp>
      <p:grpSp>
        <p:nvGrpSpPr>
          <p:cNvPr id="57351" name="Group 28"/>
          <p:cNvGrpSpPr>
            <a:grpSpLocks/>
          </p:cNvGrpSpPr>
          <p:nvPr/>
        </p:nvGrpSpPr>
        <p:grpSpPr bwMode="auto">
          <a:xfrm>
            <a:off x="5457825" y="2452688"/>
            <a:ext cx="3465513" cy="3324225"/>
            <a:chOff x="3438" y="1545"/>
            <a:chExt cx="2183" cy="2094"/>
          </a:xfrm>
        </p:grpSpPr>
        <p:pic>
          <p:nvPicPr>
            <p:cNvPr id="57353" name="Picture 22" descr="lobe finned fis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24" y="1553"/>
              <a:ext cx="1997" cy="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Rectangle 23"/>
            <p:cNvSpPr>
              <a:spLocks noChangeArrowheads="1"/>
            </p:cNvSpPr>
            <p:nvPr/>
          </p:nvSpPr>
          <p:spPr bwMode="auto">
            <a:xfrm>
              <a:off x="3438" y="1545"/>
              <a:ext cx="2158" cy="2094"/>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55" name="Oval 27"/>
            <p:cNvSpPr>
              <a:spLocks noChangeArrowheads="1"/>
            </p:cNvSpPr>
            <p:nvPr/>
          </p:nvSpPr>
          <p:spPr bwMode="auto">
            <a:xfrm>
              <a:off x="4755" y="1884"/>
              <a:ext cx="457" cy="457"/>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7129" name="Line 25"/>
          <p:cNvSpPr>
            <a:spLocks noChangeShapeType="1"/>
          </p:cNvSpPr>
          <p:nvPr/>
        </p:nvSpPr>
        <p:spPr bwMode="auto">
          <a:xfrm flipV="1">
            <a:off x="5413375" y="3629025"/>
            <a:ext cx="2163763" cy="2306638"/>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dissolve">
                                      <p:cBhvr>
                                        <p:cTn id="7" dur="500"/>
                                        <p:tgtEl>
                                          <p:spTgt spid="4710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130"/>
                                        </p:tgtEl>
                                        <p:attrNameLst>
                                          <p:attrName>style.visibility</p:attrName>
                                        </p:attrNameLst>
                                      </p:cBhvr>
                                      <p:to>
                                        <p:strVal val="visible"/>
                                      </p:to>
                                    </p:set>
                                    <p:animEffect transition="in" filter="fade">
                                      <p:cBhvr>
                                        <p:cTn id="11" dur="500"/>
                                        <p:tgtEl>
                                          <p:spTgt spid="47130"/>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7129"/>
                                        </p:tgtEl>
                                        <p:attrNameLst>
                                          <p:attrName>style.visibility</p:attrName>
                                        </p:attrNameLst>
                                      </p:cBhvr>
                                      <p:to>
                                        <p:strVal val="visible"/>
                                      </p:to>
                                    </p:set>
                                    <p:animEffect transition="in" filter="wipe(down)">
                                      <p:cBhvr>
                                        <p:cTn id="15" dur="500"/>
                                        <p:tgtEl>
                                          <p:spTgt spid="471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7107">
                                            <p:txEl>
                                              <p:pRg st="0" end="0"/>
                                            </p:txEl>
                                          </p:spTgt>
                                        </p:tgtEl>
                                        <p:attrNameLst>
                                          <p:attrName>style.visibility</p:attrName>
                                        </p:attrNameLst>
                                      </p:cBhvr>
                                      <p:to>
                                        <p:strVal val="visible"/>
                                      </p:to>
                                    </p:set>
                                    <p:animEffect transition="in" filter="dissolve">
                                      <p:cBhvr>
                                        <p:cTn id="20" dur="500"/>
                                        <p:tgtEl>
                                          <p:spTgt spid="47107">
                                            <p:txEl>
                                              <p:pRg st="0" end="0"/>
                                            </p:txEl>
                                          </p:spTgt>
                                        </p:tgtEl>
                                      </p:cBhvr>
                                    </p:animEffect>
                                  </p:childTnLst>
                                </p:cTn>
                              </p:par>
                            </p:childTnLst>
                          </p:cTn>
                        </p:par>
                        <p:par>
                          <p:cTn id="21" fill="hold" nodeType="afterGroup">
                            <p:stCondLst>
                              <p:cond delay="500"/>
                            </p:stCondLst>
                            <p:childTnLst>
                              <p:par>
                                <p:cTn id="22" presetID="17" presetClass="entr" presetSubtype="10" fill="hold" grpId="0" nodeType="afterEffect">
                                  <p:stCondLst>
                                    <p:cond delay="0"/>
                                  </p:stCondLst>
                                  <p:childTnLst>
                                    <p:set>
                                      <p:cBhvr>
                                        <p:cTn id="23" dur="1" fill="hold">
                                          <p:stCondLst>
                                            <p:cond delay="0"/>
                                          </p:stCondLst>
                                        </p:cTn>
                                        <p:tgtEl>
                                          <p:spTgt spid="47128"/>
                                        </p:tgtEl>
                                        <p:attrNameLst>
                                          <p:attrName>style.visibility</p:attrName>
                                        </p:attrNameLst>
                                      </p:cBhvr>
                                      <p:to>
                                        <p:strVal val="visible"/>
                                      </p:to>
                                    </p:set>
                                    <p:anim calcmode="lin" valueType="num">
                                      <p:cBhvr>
                                        <p:cTn id="24" dur="1000" fill="hold"/>
                                        <p:tgtEl>
                                          <p:spTgt spid="47128"/>
                                        </p:tgtEl>
                                        <p:attrNameLst>
                                          <p:attrName>ppt_w</p:attrName>
                                        </p:attrNameLst>
                                      </p:cBhvr>
                                      <p:tavLst>
                                        <p:tav tm="0">
                                          <p:val>
                                            <p:fltVal val="0"/>
                                          </p:val>
                                        </p:tav>
                                        <p:tav tm="100000">
                                          <p:val>
                                            <p:strVal val="#ppt_w"/>
                                          </p:val>
                                        </p:tav>
                                      </p:tavLst>
                                    </p:anim>
                                    <p:anim calcmode="lin" valueType="num">
                                      <p:cBhvr>
                                        <p:cTn id="25" dur="1000" fill="hold"/>
                                        <p:tgtEl>
                                          <p:spTgt spid="471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47109" grpId="0" autoUpdateAnimBg="0"/>
      <p:bldP spid="47128" grpId="0" animBg="1"/>
      <p:bldP spid="47130" grpId="0"/>
      <p:bldP spid="4712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z="6000">
                <a:latin typeface="Arial Narrow" charset="0"/>
              </a:rPr>
              <a:t>Coelacanth</a:t>
            </a:r>
          </a:p>
        </p:txBody>
      </p:sp>
      <p:sp>
        <p:nvSpPr>
          <p:cNvPr id="137219" name="Rectangle 3"/>
          <p:cNvSpPr>
            <a:spLocks noGrp="1" noChangeArrowheads="1"/>
          </p:cNvSpPr>
          <p:nvPr>
            <p:ph type="body" idx="4294967295"/>
          </p:nvPr>
        </p:nvSpPr>
        <p:spPr>
          <a:xfrm>
            <a:off x="530225" y="1169988"/>
            <a:ext cx="8121650" cy="1719262"/>
          </a:xfrm>
        </p:spPr>
        <p:txBody>
          <a:bodyPr/>
          <a:lstStyle/>
          <a:p>
            <a:pPr eaLnBrk="1" hangingPunct="1">
              <a:lnSpc>
                <a:spcPct val="90000"/>
              </a:lnSpc>
            </a:pPr>
            <a:r>
              <a:rPr lang="en-US" sz="3600">
                <a:latin typeface="Arial" charset="0"/>
              </a:rPr>
              <a:t>Extinct for 70 million years</a:t>
            </a:r>
          </a:p>
          <a:p>
            <a:pPr eaLnBrk="1" hangingPunct="1">
              <a:lnSpc>
                <a:spcPct val="90000"/>
              </a:lnSpc>
            </a:pPr>
            <a:r>
              <a:rPr lang="en-US" sz="3600">
                <a:latin typeface="Arial" charset="0"/>
              </a:rPr>
              <a:t>1938 living coelacanths were found</a:t>
            </a:r>
          </a:p>
          <a:p>
            <a:pPr eaLnBrk="1" hangingPunct="1">
              <a:lnSpc>
                <a:spcPct val="90000"/>
              </a:lnSpc>
            </a:pPr>
            <a:r>
              <a:rPr lang="en-US" sz="3600">
                <a:latin typeface="Arial" charset="0"/>
              </a:rPr>
              <a:t>It is still 100% fish</a:t>
            </a:r>
          </a:p>
        </p:txBody>
      </p:sp>
      <p:grpSp>
        <p:nvGrpSpPr>
          <p:cNvPr id="2" name="Group 4"/>
          <p:cNvGrpSpPr>
            <a:grpSpLocks/>
          </p:cNvGrpSpPr>
          <p:nvPr/>
        </p:nvGrpSpPr>
        <p:grpSpPr bwMode="auto">
          <a:xfrm>
            <a:off x="2006600" y="4210050"/>
            <a:ext cx="5264150" cy="2306638"/>
            <a:chOff x="832" y="3120"/>
            <a:chExt cx="2464" cy="1040"/>
          </a:xfrm>
        </p:grpSpPr>
        <p:pic>
          <p:nvPicPr>
            <p:cNvPr id="59399" name="Picture 5" descr="coeclacant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2" y="3136"/>
              <a:ext cx="2464"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Rectangle 6"/>
            <p:cNvSpPr>
              <a:spLocks noChangeArrowheads="1"/>
            </p:cNvSpPr>
            <p:nvPr/>
          </p:nvSpPr>
          <p:spPr bwMode="auto">
            <a:xfrm>
              <a:off x="840" y="3120"/>
              <a:ext cx="2448" cy="1032"/>
            </a:xfrm>
            <a:prstGeom prst="rect">
              <a:avLst/>
            </a:prstGeom>
            <a:noFill/>
            <a:ln w="952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7223" name="Line 7"/>
          <p:cNvSpPr>
            <a:spLocks noChangeShapeType="1"/>
          </p:cNvSpPr>
          <p:nvPr/>
        </p:nvSpPr>
        <p:spPr bwMode="auto">
          <a:xfrm flipH="1">
            <a:off x="4283075" y="3875088"/>
            <a:ext cx="1292225" cy="1582737"/>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7224" name="Text Box 8"/>
          <p:cNvSpPr txBox="1">
            <a:spLocks noChangeArrowheads="1"/>
          </p:cNvSpPr>
          <p:nvPr/>
        </p:nvSpPr>
        <p:spPr bwMode="auto">
          <a:xfrm>
            <a:off x="2074863" y="3325813"/>
            <a:ext cx="6805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20000"/>
              </a:spcBef>
              <a:buClr>
                <a:srgbClr val="FF6600"/>
              </a:buClr>
              <a:buSzPct val="70000"/>
              <a:buFont typeface="Wingdings" charset="0"/>
              <a:buNone/>
            </a:pPr>
            <a:r>
              <a:rPr lang="en-US" sz="3600"/>
              <a:t>The front fins (lobes) are still fins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7219">
                                            <p:txEl>
                                              <p:pRg st="0" end="0"/>
                                            </p:txEl>
                                          </p:spTgt>
                                        </p:tgtEl>
                                        <p:attrNameLst>
                                          <p:attrName>style.visibility</p:attrName>
                                        </p:attrNameLst>
                                      </p:cBhvr>
                                      <p:to>
                                        <p:strVal val="visible"/>
                                      </p:to>
                                    </p:set>
                                    <p:animEffect transition="in" filter="slide(fromBottom)">
                                      <p:cBhvr>
                                        <p:cTn id="12" dur="500"/>
                                        <p:tgtEl>
                                          <p:spTgt spid="137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7219">
                                            <p:txEl>
                                              <p:pRg st="1" end="1"/>
                                            </p:txEl>
                                          </p:spTgt>
                                        </p:tgtEl>
                                        <p:attrNameLst>
                                          <p:attrName>style.visibility</p:attrName>
                                        </p:attrNameLst>
                                      </p:cBhvr>
                                      <p:to>
                                        <p:strVal val="visible"/>
                                      </p:to>
                                    </p:set>
                                    <p:animEffect transition="in" filter="slide(fromBottom)">
                                      <p:cBhvr>
                                        <p:cTn id="17" dur="500"/>
                                        <p:tgtEl>
                                          <p:spTgt spid="137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7219">
                                            <p:txEl>
                                              <p:pRg st="2" end="2"/>
                                            </p:txEl>
                                          </p:spTgt>
                                        </p:tgtEl>
                                        <p:attrNameLst>
                                          <p:attrName>style.visibility</p:attrName>
                                        </p:attrNameLst>
                                      </p:cBhvr>
                                      <p:to>
                                        <p:strVal val="visible"/>
                                      </p:to>
                                    </p:set>
                                    <p:animEffect transition="in" filter="slide(fromBottom)">
                                      <p:cBhvr>
                                        <p:cTn id="22" dur="500"/>
                                        <p:tgtEl>
                                          <p:spTgt spid="137219">
                                            <p:txEl>
                                              <p:pRg st="2" end="2"/>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7224"/>
                                        </p:tgtEl>
                                        <p:attrNameLst>
                                          <p:attrName>style.visibility</p:attrName>
                                        </p:attrNameLst>
                                      </p:cBhvr>
                                      <p:to>
                                        <p:strVal val="visible"/>
                                      </p:to>
                                    </p:set>
                                    <p:animEffect transition="in" filter="fade">
                                      <p:cBhvr>
                                        <p:cTn id="26" dur="500"/>
                                        <p:tgtEl>
                                          <p:spTgt spid="137224"/>
                                        </p:tgtEl>
                                      </p:cBhvr>
                                    </p:animEffect>
                                  </p:childTnLst>
                                </p:cTn>
                              </p:par>
                            </p:childTnLst>
                          </p:cTn>
                        </p:par>
                        <p:par>
                          <p:cTn id="27" fill="hold" nodeType="afterGroup">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37223"/>
                                        </p:tgtEl>
                                        <p:attrNameLst>
                                          <p:attrName>style.visibility</p:attrName>
                                        </p:attrNameLst>
                                      </p:cBhvr>
                                      <p:to>
                                        <p:strVal val="visible"/>
                                      </p:to>
                                    </p:set>
                                    <p:animEffect transition="in" filter="wipe(up)">
                                      <p:cBhvr>
                                        <p:cTn id="30" dur="500"/>
                                        <p:tgtEl>
                                          <p:spTgt spid="137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P spid="137223" grpId="0" animBg="1"/>
      <p:bldP spid="13722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a:xfrm>
            <a:off x="781050" y="0"/>
            <a:ext cx="7772400" cy="1143000"/>
          </a:xfrm>
        </p:spPr>
        <p:txBody>
          <a:bodyPr/>
          <a:lstStyle/>
          <a:p>
            <a:pPr eaLnBrk="1" hangingPunct="1"/>
            <a:r>
              <a:rPr lang="en-US" sz="6000" b="1">
                <a:latin typeface="Arial Narrow" charset="0"/>
              </a:rPr>
              <a:t>Topics</a:t>
            </a:r>
          </a:p>
        </p:txBody>
      </p:sp>
      <p:sp>
        <p:nvSpPr>
          <p:cNvPr id="3075" name="Rectangle 3"/>
          <p:cNvSpPr>
            <a:spLocks noGrp="1" noChangeArrowheads="1"/>
          </p:cNvSpPr>
          <p:nvPr>
            <p:ph type="body" idx="1"/>
          </p:nvPr>
        </p:nvSpPr>
        <p:spPr>
          <a:xfrm>
            <a:off x="296863" y="1438275"/>
            <a:ext cx="8689975" cy="4303713"/>
          </a:xfrm>
        </p:spPr>
        <p:txBody>
          <a:bodyPr/>
          <a:lstStyle/>
          <a:p>
            <a:pPr eaLnBrk="1" hangingPunct="1">
              <a:lnSpc>
                <a:spcPct val="90000"/>
              </a:lnSpc>
            </a:pPr>
            <a:r>
              <a:rPr lang="en-US">
                <a:latin typeface="Arial" charset="0"/>
              </a:rPr>
              <a:t>The history of life</a:t>
            </a:r>
          </a:p>
          <a:p>
            <a:pPr eaLnBrk="1" hangingPunct="1">
              <a:lnSpc>
                <a:spcPct val="90000"/>
              </a:lnSpc>
              <a:spcBef>
                <a:spcPct val="50000"/>
              </a:spcBef>
            </a:pPr>
            <a:r>
              <a:rPr lang="en-US">
                <a:latin typeface="Arial" charset="0"/>
              </a:rPr>
              <a:t>The fossil record</a:t>
            </a:r>
          </a:p>
          <a:p>
            <a:pPr lvl="1" eaLnBrk="1" hangingPunct="1">
              <a:lnSpc>
                <a:spcPct val="90000"/>
              </a:lnSpc>
            </a:pPr>
            <a:r>
              <a:rPr lang="en-US">
                <a:latin typeface="Arial" charset="0"/>
                <a:ea typeface="ＭＳ Ｐゴシック" charset="0"/>
              </a:rPr>
              <a:t>The fossil record and education</a:t>
            </a:r>
          </a:p>
          <a:p>
            <a:pPr lvl="1" eaLnBrk="1" hangingPunct="1">
              <a:lnSpc>
                <a:spcPct val="90000"/>
              </a:lnSpc>
            </a:pPr>
            <a:r>
              <a:rPr lang="en-US">
                <a:latin typeface="Arial" charset="0"/>
                <a:ea typeface="ＭＳ Ｐゴシック" charset="0"/>
              </a:rPr>
              <a:t>The Cambrian explosion</a:t>
            </a:r>
          </a:p>
          <a:p>
            <a:pPr lvl="1" eaLnBrk="1" hangingPunct="1">
              <a:lnSpc>
                <a:spcPct val="90000"/>
              </a:lnSpc>
            </a:pPr>
            <a:r>
              <a:rPr lang="en-US">
                <a:latin typeface="Arial" charset="0"/>
                <a:ea typeface="ＭＳ Ｐゴシック" charset="0"/>
              </a:rPr>
              <a:t>Famous </a:t>
            </a:r>
            <a:r>
              <a:rPr lang="mr-IN" altLang="ja-JP">
                <a:latin typeface="Arial" charset="0"/>
                <a:ea typeface="ＭＳ Ｐゴシック" charset="0"/>
              </a:rPr>
              <a:t>"</a:t>
            </a:r>
            <a:r>
              <a:rPr lang="en-US">
                <a:latin typeface="Arial" charset="0"/>
                <a:ea typeface="ＭＳ Ｐゴシック" charset="0"/>
              </a:rPr>
              <a:t>transitions</a:t>
            </a:r>
            <a:r>
              <a:rPr lang="mr-IN" altLang="ja-JP">
                <a:latin typeface="Arial" charset="0"/>
                <a:ea typeface="ＭＳ Ｐゴシック" charset="0"/>
              </a:rPr>
              <a:t>"</a:t>
            </a:r>
            <a:r>
              <a:rPr lang="en-US">
                <a:latin typeface="Arial" charset="0"/>
                <a:ea typeface="ＭＳ Ｐゴシック" charset="0"/>
              </a:rPr>
              <a:t> used to support evolution</a:t>
            </a:r>
          </a:p>
          <a:p>
            <a:pPr eaLnBrk="1" hangingPunct="1">
              <a:lnSpc>
                <a:spcPct val="90000"/>
              </a:lnSpc>
              <a:spcBef>
                <a:spcPct val="50000"/>
              </a:spcBef>
            </a:pPr>
            <a:r>
              <a:rPr lang="en-US">
                <a:latin typeface="Arial" charset="0"/>
              </a:rPr>
              <a:t>The mechanism for change</a:t>
            </a:r>
          </a:p>
          <a:p>
            <a:pPr lvl="1" eaLnBrk="1" hangingPunct="1">
              <a:lnSpc>
                <a:spcPct val="90000"/>
              </a:lnSpc>
            </a:pPr>
            <a:r>
              <a:rPr lang="en-US">
                <a:latin typeface="Arial" charset="0"/>
                <a:ea typeface="ＭＳ Ｐゴシック" charset="0"/>
              </a:rPr>
              <a:t>Natural selection</a:t>
            </a:r>
          </a:p>
          <a:p>
            <a:pPr lvl="1" eaLnBrk="1" hangingPunct="1">
              <a:lnSpc>
                <a:spcPct val="90000"/>
              </a:lnSpc>
            </a:pPr>
            <a:r>
              <a:rPr lang="en-US">
                <a:latin typeface="Arial" charset="0"/>
                <a:ea typeface="ＭＳ Ｐゴシック" charset="0"/>
              </a:rPr>
              <a:t>Mutations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slide(fromBottom)">
                                      <p:cBhvr>
                                        <p:cTn id="7" dur="500"/>
                                        <p:tgtEl>
                                          <p:spTgt spid="3075">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slide(fromBottom)">
                                      <p:cBhvr>
                                        <p:cTn id="11" dur="500"/>
                                        <p:tgtEl>
                                          <p:spTgt spid="3075">
                                            <p:txEl>
                                              <p:pRg st="1" end="1"/>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Effect transition="in" filter="slide(fromBottom)">
                                      <p:cBhvr>
                                        <p:cTn id="14" dur="500"/>
                                        <p:tgtEl>
                                          <p:spTgt spid="3075">
                                            <p:txEl>
                                              <p:pRg st="2" end="2"/>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slide(fromBottom)">
                                      <p:cBhvr>
                                        <p:cTn id="17" dur="500"/>
                                        <p:tgtEl>
                                          <p:spTgt spid="3075">
                                            <p:txEl>
                                              <p:pRg st="3" end="3"/>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075">
                                            <p:txEl>
                                              <p:pRg st="4" end="4"/>
                                            </p:txEl>
                                          </p:spTgt>
                                        </p:tgtEl>
                                        <p:attrNameLst>
                                          <p:attrName>style.visibility</p:attrName>
                                        </p:attrNameLst>
                                      </p:cBhvr>
                                      <p:to>
                                        <p:strVal val="visible"/>
                                      </p:to>
                                    </p:set>
                                    <p:animEffect transition="in" filter="slide(fromBottom)">
                                      <p:cBhvr>
                                        <p:cTn id="20" dur="500"/>
                                        <p:tgtEl>
                                          <p:spTgt spid="3075">
                                            <p:txEl>
                                              <p:pRg st="4" end="4"/>
                                            </p:txEl>
                                          </p:spTgt>
                                        </p:tgtEl>
                                      </p:cBhvr>
                                    </p:animEffect>
                                  </p:childTnLst>
                                </p:cTn>
                              </p:par>
                            </p:childTnLst>
                          </p:cTn>
                        </p:par>
                        <p:par>
                          <p:cTn id="21" fill="hold" nodeType="afterGroup">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3075">
                                            <p:txEl>
                                              <p:pRg st="5" end="5"/>
                                            </p:txEl>
                                          </p:spTgt>
                                        </p:tgtEl>
                                        <p:attrNameLst>
                                          <p:attrName>style.visibility</p:attrName>
                                        </p:attrNameLst>
                                      </p:cBhvr>
                                      <p:to>
                                        <p:strVal val="visible"/>
                                      </p:to>
                                    </p:set>
                                    <p:animEffect transition="in" filter="slide(fromBottom)">
                                      <p:cBhvr>
                                        <p:cTn id="24" dur="500"/>
                                        <p:tgtEl>
                                          <p:spTgt spid="3075">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slide(fromBottom)">
                                      <p:cBhvr>
                                        <p:cTn id="27" dur="500"/>
                                        <p:tgtEl>
                                          <p:spTgt spid="3075">
                                            <p:txEl>
                                              <p:pRg st="6" end="6"/>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075">
                                            <p:txEl>
                                              <p:pRg st="7" end="7"/>
                                            </p:txEl>
                                          </p:spTgt>
                                        </p:tgtEl>
                                        <p:attrNameLst>
                                          <p:attrName>style.visibility</p:attrName>
                                        </p:attrNameLst>
                                      </p:cBhvr>
                                      <p:to>
                                        <p:strVal val="visible"/>
                                      </p:to>
                                    </p:set>
                                    <p:animEffect transition="in" filter="slide(fromBottom)">
                                      <p:cBhvr>
                                        <p:cTn id="30"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361950" y="100013"/>
            <a:ext cx="8782050" cy="1041400"/>
          </a:xfrm>
        </p:spPr>
        <p:txBody>
          <a:bodyPr/>
          <a:lstStyle/>
          <a:p>
            <a:pPr eaLnBrk="1" hangingPunct="1">
              <a:lnSpc>
                <a:spcPct val="90000"/>
              </a:lnSpc>
            </a:pPr>
            <a:r>
              <a:rPr lang="en-US">
                <a:latin typeface="Arial Narrow" charset="0"/>
              </a:rPr>
              <a:t>What do the Facts Support?</a:t>
            </a:r>
          </a:p>
        </p:txBody>
      </p:sp>
      <p:sp>
        <p:nvSpPr>
          <p:cNvPr id="279555" name="Text Box 3"/>
          <p:cNvSpPr txBox="1">
            <a:spLocks noChangeArrowheads="1"/>
          </p:cNvSpPr>
          <p:nvPr/>
        </p:nvSpPr>
        <p:spPr bwMode="auto">
          <a:xfrm>
            <a:off x="1673225" y="5284788"/>
            <a:ext cx="5978525" cy="1219200"/>
          </a:xfrm>
          <a:prstGeom prst="rect">
            <a:avLst/>
          </a:prstGeom>
          <a:solidFill>
            <a:srgbClr val="000066"/>
          </a:solidFill>
          <a:ln w="2857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sz="3600">
                <a:solidFill>
                  <a:schemeClr val="bg1"/>
                </a:solidFill>
                <a:ea typeface="+mn-ea"/>
                <a:cs typeface="+mn-cs"/>
              </a:rPr>
              <a:t>Where are the thousands of observable intermediates?</a:t>
            </a:r>
          </a:p>
        </p:txBody>
      </p:sp>
      <p:pic>
        <p:nvPicPr>
          <p:cNvPr id="60420" name="Picture 4" descr="trilobit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013" y="57150"/>
            <a:ext cx="641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7" name="Text Box 5"/>
          <p:cNvSpPr txBox="1">
            <a:spLocks noChangeArrowheads="1"/>
          </p:cNvSpPr>
          <p:nvPr/>
        </p:nvSpPr>
        <p:spPr bwMode="auto">
          <a:xfrm>
            <a:off x="4673600" y="1363663"/>
            <a:ext cx="3932238" cy="557212"/>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sp>
        <p:nvSpPr>
          <p:cNvPr id="279564" name="Text Box 12"/>
          <p:cNvSpPr txBox="1">
            <a:spLocks noChangeArrowheads="1"/>
          </p:cNvSpPr>
          <p:nvPr/>
        </p:nvSpPr>
        <p:spPr bwMode="auto">
          <a:xfrm>
            <a:off x="4681538" y="1965325"/>
            <a:ext cx="3932237" cy="557213"/>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pic>
        <p:nvPicPr>
          <p:cNvPr id="279565" name="Picture 13" descr="bible"/>
          <p:cNvPicPr>
            <a:picLocks noChangeAspect="1" noChangeArrowheads="1"/>
          </p:cNvPicPr>
          <p:nvPr/>
        </p:nvPicPr>
        <p:blipFill>
          <a:blip r:embed="rId3" cstate="screen">
            <a:lum bright="16000" contrast="-6000"/>
            <a:extLst>
              <a:ext uri="{28A0092B-C50C-407E-A947-70E740481C1C}">
                <a14:useLocalDpi xmlns:a14="http://schemas.microsoft.com/office/drawing/2010/main"/>
              </a:ext>
            </a:extLst>
          </a:blip>
          <a:srcRect/>
          <a:stretch>
            <a:fillRect/>
          </a:stretch>
        </p:blipFill>
        <p:spPr bwMode="auto">
          <a:xfrm>
            <a:off x="6235700" y="3222625"/>
            <a:ext cx="124301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66" name="Text Box 14"/>
          <p:cNvSpPr txBox="1">
            <a:spLocks noChangeArrowheads="1"/>
          </p:cNvSpPr>
          <p:nvPr/>
        </p:nvSpPr>
        <p:spPr bwMode="auto">
          <a:xfrm>
            <a:off x="4673600" y="2552700"/>
            <a:ext cx="3932238" cy="557213"/>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grpSp>
        <p:nvGrpSpPr>
          <p:cNvPr id="2" name="Group 6"/>
          <p:cNvGrpSpPr>
            <a:grpSpLocks/>
          </p:cNvGrpSpPr>
          <p:nvPr/>
        </p:nvGrpSpPr>
        <p:grpSpPr bwMode="auto">
          <a:xfrm>
            <a:off x="361950" y="1363663"/>
            <a:ext cx="4306888" cy="2951162"/>
            <a:chOff x="228" y="859"/>
            <a:chExt cx="2713" cy="1859"/>
          </a:xfrm>
        </p:grpSpPr>
        <p:sp>
          <p:nvSpPr>
            <p:cNvPr id="60426" name="Text Box 7"/>
            <p:cNvSpPr txBox="1">
              <a:spLocks noChangeArrowheads="1"/>
            </p:cNvSpPr>
            <p:nvPr/>
          </p:nvSpPr>
          <p:spPr bwMode="auto">
            <a:xfrm>
              <a:off x="228" y="859"/>
              <a:ext cx="2707" cy="1859"/>
            </a:xfrm>
            <a:prstGeom prst="rect">
              <a:avLst/>
            </a:prstGeom>
            <a:solidFill>
              <a:srgbClr val="C9E4FF"/>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40000"/>
                </a:spcBef>
              </a:pPr>
              <a:r>
                <a:rPr lang="en-US"/>
                <a:t>Precambrian – Cambrian</a:t>
              </a:r>
            </a:p>
            <a:p>
              <a:pPr eaLnBrk="1" hangingPunct="1">
                <a:spcBef>
                  <a:spcPct val="40000"/>
                </a:spcBef>
              </a:pPr>
              <a:r>
                <a:rPr lang="en-US"/>
                <a:t>Invertebrate – Vertebrate</a:t>
              </a:r>
            </a:p>
            <a:p>
              <a:pPr eaLnBrk="1" hangingPunct="1">
                <a:spcBef>
                  <a:spcPct val="40000"/>
                </a:spcBef>
              </a:pPr>
              <a:r>
                <a:rPr lang="en-US"/>
                <a:t>Fish – Amphibian</a:t>
              </a:r>
            </a:p>
            <a:p>
              <a:pPr eaLnBrk="1" hangingPunct="1">
                <a:spcBef>
                  <a:spcPct val="40000"/>
                </a:spcBef>
              </a:pPr>
              <a:r>
                <a:rPr lang="en-US"/>
                <a:t>Horse and Whale</a:t>
              </a:r>
            </a:p>
            <a:p>
              <a:pPr eaLnBrk="1" hangingPunct="1">
                <a:spcBef>
                  <a:spcPct val="40000"/>
                </a:spcBef>
              </a:pPr>
              <a:r>
                <a:rPr lang="en-US"/>
                <a:t>Birds</a:t>
              </a:r>
            </a:p>
          </p:txBody>
        </p:sp>
        <p:sp>
          <p:nvSpPr>
            <p:cNvPr id="60427" name="Line 8"/>
            <p:cNvSpPr>
              <a:spLocks noChangeShapeType="1"/>
            </p:cNvSpPr>
            <p:nvPr/>
          </p:nvSpPr>
          <p:spPr bwMode="auto">
            <a:xfrm>
              <a:off x="229" y="1216"/>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8" name="Line 9"/>
            <p:cNvSpPr>
              <a:spLocks noChangeShapeType="1"/>
            </p:cNvSpPr>
            <p:nvPr/>
          </p:nvSpPr>
          <p:spPr bwMode="auto">
            <a:xfrm>
              <a:off x="235" y="1600"/>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Line 10"/>
            <p:cNvSpPr>
              <a:spLocks noChangeShapeType="1"/>
            </p:cNvSpPr>
            <p:nvPr/>
          </p:nvSpPr>
          <p:spPr bwMode="auto">
            <a:xfrm>
              <a:off x="233" y="1979"/>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0" name="Line 11"/>
            <p:cNvSpPr>
              <a:spLocks noChangeShapeType="1"/>
            </p:cNvSpPr>
            <p:nvPr/>
          </p:nvSpPr>
          <p:spPr bwMode="auto">
            <a:xfrm>
              <a:off x="234" y="2355"/>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9557"/>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7956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279566"/>
                                        </p:tgtEl>
                                        <p:attrNameLst>
                                          <p:attrName>style.visibility</p:attrName>
                                        </p:attrNameLst>
                                      </p:cBhvr>
                                      <p:to>
                                        <p:strVal val="visible"/>
                                      </p:to>
                                    </p:set>
                                    <p:anim calcmode="lin" valueType="num">
                                      <p:cBhvr>
                                        <p:cTn id="18" dur="500" fill="hold"/>
                                        <p:tgtEl>
                                          <p:spTgt spid="279566"/>
                                        </p:tgtEl>
                                        <p:attrNameLst>
                                          <p:attrName>ppt_w</p:attrName>
                                        </p:attrNameLst>
                                      </p:cBhvr>
                                      <p:tavLst>
                                        <p:tav tm="0">
                                          <p:val>
                                            <p:fltVal val="0"/>
                                          </p:val>
                                        </p:tav>
                                        <p:tav tm="100000">
                                          <p:val>
                                            <p:strVal val="#ppt_w"/>
                                          </p:val>
                                        </p:tav>
                                      </p:tavLst>
                                    </p:anim>
                                    <p:anim calcmode="lin" valueType="num">
                                      <p:cBhvr>
                                        <p:cTn id="19" dur="500" fill="hold"/>
                                        <p:tgtEl>
                                          <p:spTgt spid="279566"/>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500"/>
                            </p:stCondLst>
                            <p:childTnLst>
                              <p:par>
                                <p:cTn id="21" presetID="30" presetClass="entr" presetSubtype="0" fill="hold" nodeType="afterEffect">
                                  <p:stCondLst>
                                    <p:cond delay="0"/>
                                  </p:stCondLst>
                                  <p:childTnLst>
                                    <p:set>
                                      <p:cBhvr>
                                        <p:cTn id="22" dur="1" fill="hold">
                                          <p:stCondLst>
                                            <p:cond delay="0"/>
                                          </p:stCondLst>
                                        </p:cTn>
                                        <p:tgtEl>
                                          <p:spTgt spid="279565"/>
                                        </p:tgtEl>
                                        <p:attrNameLst>
                                          <p:attrName>style.visibility</p:attrName>
                                        </p:attrNameLst>
                                      </p:cBhvr>
                                      <p:to>
                                        <p:strVal val="visible"/>
                                      </p:to>
                                    </p:set>
                                    <p:animEffect transition="in" filter="fade">
                                      <p:cBhvr>
                                        <p:cTn id="23" dur="800" decel="100000"/>
                                        <p:tgtEl>
                                          <p:spTgt spid="279565"/>
                                        </p:tgtEl>
                                      </p:cBhvr>
                                    </p:animEffect>
                                    <p:anim calcmode="lin" valueType="num">
                                      <p:cBhvr>
                                        <p:cTn id="24" dur="800" decel="100000" fill="hold"/>
                                        <p:tgtEl>
                                          <p:spTgt spid="279565"/>
                                        </p:tgtEl>
                                        <p:attrNameLst>
                                          <p:attrName>style.rotation</p:attrName>
                                        </p:attrNameLst>
                                      </p:cBhvr>
                                      <p:tavLst>
                                        <p:tav tm="0">
                                          <p:val>
                                            <p:fltVal val="-90"/>
                                          </p:val>
                                        </p:tav>
                                        <p:tav tm="100000">
                                          <p:val>
                                            <p:fltVal val="0"/>
                                          </p:val>
                                        </p:tav>
                                      </p:tavLst>
                                    </p:anim>
                                    <p:anim calcmode="lin" valueType="num">
                                      <p:cBhvr>
                                        <p:cTn id="25" dur="800" decel="100000" fill="hold"/>
                                        <p:tgtEl>
                                          <p:spTgt spid="279565"/>
                                        </p:tgtEl>
                                        <p:attrNameLst>
                                          <p:attrName>ppt_x</p:attrName>
                                        </p:attrNameLst>
                                      </p:cBhvr>
                                      <p:tavLst>
                                        <p:tav tm="0">
                                          <p:val>
                                            <p:strVal val="#ppt_x+0.4"/>
                                          </p:val>
                                        </p:tav>
                                        <p:tav tm="100000">
                                          <p:val>
                                            <p:strVal val="#ppt_x-0.05"/>
                                          </p:val>
                                        </p:tav>
                                      </p:tavLst>
                                    </p:anim>
                                    <p:anim calcmode="lin" valueType="num">
                                      <p:cBhvr>
                                        <p:cTn id="26" dur="800" decel="100000" fill="hold"/>
                                        <p:tgtEl>
                                          <p:spTgt spid="27956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7956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79565"/>
                                        </p:tgtEl>
                                        <p:attrNameLst>
                                          <p:attrName>ppt_y</p:attrName>
                                        </p:attrNameLst>
                                      </p:cBhvr>
                                      <p:tavLst>
                                        <p:tav tm="0">
                                          <p:val>
                                            <p:strVal val="#ppt_y+0.1"/>
                                          </p:val>
                                        </p:tav>
                                        <p:tav tm="100000">
                                          <p:val>
                                            <p:strVal val="#ppt_y"/>
                                          </p:val>
                                        </p:tav>
                                      </p:tavLst>
                                    </p:anim>
                                  </p:childTnLst>
                                </p:cTn>
                              </p:par>
                            </p:childTnLst>
                          </p:cTn>
                        </p:par>
                        <p:par>
                          <p:cTn id="29" fill="hold" nodeType="afterGroup">
                            <p:stCondLst>
                              <p:cond delay="1500"/>
                            </p:stCondLst>
                            <p:childTnLst>
                              <p:par>
                                <p:cTn id="30" presetID="17" presetClass="entr" presetSubtype="10" fill="hold" grpId="0" nodeType="afterEffect">
                                  <p:stCondLst>
                                    <p:cond delay="0"/>
                                  </p:stCondLst>
                                  <p:childTnLst>
                                    <p:set>
                                      <p:cBhvr>
                                        <p:cTn id="31" dur="1" fill="hold">
                                          <p:stCondLst>
                                            <p:cond delay="0"/>
                                          </p:stCondLst>
                                        </p:cTn>
                                        <p:tgtEl>
                                          <p:spTgt spid="279555"/>
                                        </p:tgtEl>
                                        <p:attrNameLst>
                                          <p:attrName>style.visibility</p:attrName>
                                        </p:attrNameLst>
                                      </p:cBhvr>
                                      <p:to>
                                        <p:strVal val="visible"/>
                                      </p:to>
                                    </p:set>
                                    <p:anim calcmode="lin" valueType="num">
                                      <p:cBhvr>
                                        <p:cTn id="32" dur="500" fill="hold"/>
                                        <p:tgtEl>
                                          <p:spTgt spid="279555"/>
                                        </p:tgtEl>
                                        <p:attrNameLst>
                                          <p:attrName>ppt_w</p:attrName>
                                        </p:attrNameLst>
                                      </p:cBhvr>
                                      <p:tavLst>
                                        <p:tav tm="0">
                                          <p:val>
                                            <p:fltVal val="0"/>
                                          </p:val>
                                        </p:tav>
                                        <p:tav tm="100000">
                                          <p:val>
                                            <p:strVal val="#ppt_w"/>
                                          </p:val>
                                        </p:tav>
                                      </p:tavLst>
                                    </p:anim>
                                    <p:anim calcmode="lin" valueType="num">
                                      <p:cBhvr>
                                        <p:cTn id="33" dur="500" fill="hold"/>
                                        <p:tgtEl>
                                          <p:spTgt spid="2795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animBg="1" autoUpdateAnimBg="0"/>
      <p:bldP spid="279557" grpId="0" animBg="1"/>
      <p:bldP spid="279564" grpId="0" animBg="1"/>
      <p:bldP spid="2795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r>
              <a:rPr lang="en-US">
                <a:latin typeface="Arial Narrow" charset="0"/>
              </a:rPr>
              <a:t>Alleged Intermediates</a:t>
            </a:r>
          </a:p>
        </p:txBody>
      </p:sp>
      <p:sp>
        <p:nvSpPr>
          <p:cNvPr id="308227" name="Rectangle 3"/>
          <p:cNvSpPr>
            <a:spLocks noGrp="1" noChangeArrowheads="1"/>
          </p:cNvSpPr>
          <p:nvPr>
            <p:ph type="body" idx="1"/>
          </p:nvPr>
        </p:nvSpPr>
        <p:spPr>
          <a:xfrm>
            <a:off x="473075" y="1112838"/>
            <a:ext cx="4108450" cy="1949450"/>
          </a:xfrm>
        </p:spPr>
        <p:txBody>
          <a:bodyPr/>
          <a:lstStyle/>
          <a:p>
            <a:pPr marL="342900" indent="-342900" eaLnBrk="1" hangingPunct="1">
              <a:lnSpc>
                <a:spcPct val="90000"/>
              </a:lnSpc>
            </a:pPr>
            <a:r>
              <a:rPr lang="en-US" sz="3600">
                <a:latin typeface="Arial" charset="0"/>
              </a:rPr>
              <a:t>Horse</a:t>
            </a:r>
          </a:p>
          <a:p>
            <a:pPr marL="342900" indent="-342900" eaLnBrk="1" hangingPunct="1">
              <a:lnSpc>
                <a:spcPct val="90000"/>
              </a:lnSpc>
            </a:pPr>
            <a:r>
              <a:rPr lang="en-US" sz="3600">
                <a:latin typeface="Arial" charset="0"/>
              </a:rPr>
              <a:t>Archaeopteryx</a:t>
            </a:r>
          </a:p>
          <a:p>
            <a:pPr marL="342900" indent="-342900" eaLnBrk="1" hangingPunct="1">
              <a:lnSpc>
                <a:spcPct val="90000"/>
              </a:lnSpc>
            </a:pPr>
            <a:r>
              <a:rPr lang="en-US" sz="3600">
                <a:latin typeface="Arial" charset="0"/>
              </a:rPr>
              <a:t>Whales</a:t>
            </a:r>
          </a:p>
          <a:p>
            <a:pPr marL="342900" indent="-342900" eaLnBrk="1" hangingPunct="1">
              <a:lnSpc>
                <a:spcPct val="90000"/>
              </a:lnSpc>
            </a:pPr>
            <a:endParaRPr lang="en-US" sz="3600">
              <a:latin typeface="Arial" charset="0"/>
            </a:endParaRPr>
          </a:p>
        </p:txBody>
      </p:sp>
      <p:grpSp>
        <p:nvGrpSpPr>
          <p:cNvPr id="2" name="Group 4"/>
          <p:cNvGrpSpPr>
            <a:grpSpLocks/>
          </p:cNvGrpSpPr>
          <p:nvPr/>
        </p:nvGrpSpPr>
        <p:grpSpPr bwMode="auto">
          <a:xfrm>
            <a:off x="498475" y="3149600"/>
            <a:ext cx="3703638" cy="2484438"/>
            <a:chOff x="1445" y="583"/>
            <a:chExt cx="2994" cy="2024"/>
          </a:xfrm>
        </p:grpSpPr>
        <p:pic>
          <p:nvPicPr>
            <p:cNvPr id="61449" name="Picture 5" descr="horse evolution"/>
            <p:cNvPicPr>
              <a:picLocks noChangeAspect="1" noChangeArrowheads="1"/>
            </p:cNvPicPr>
            <p:nvPr/>
          </p:nvPicPr>
          <p:blipFill>
            <a:blip r:embed="rId2" cstate="screen">
              <a:lum bright="-10000"/>
              <a:extLst>
                <a:ext uri="{28A0092B-C50C-407E-A947-70E740481C1C}">
                  <a14:useLocalDpi xmlns:a14="http://schemas.microsoft.com/office/drawing/2010/main"/>
                </a:ext>
              </a:extLst>
            </a:blip>
            <a:srcRect/>
            <a:stretch>
              <a:fillRect/>
            </a:stretch>
          </p:blipFill>
          <p:spPr bwMode="auto">
            <a:xfrm>
              <a:off x="1446" y="583"/>
              <a:ext cx="2993"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Rectangle 6"/>
            <p:cNvSpPr>
              <a:spLocks noChangeArrowheads="1"/>
            </p:cNvSpPr>
            <p:nvPr/>
          </p:nvSpPr>
          <p:spPr bwMode="auto">
            <a:xfrm>
              <a:off x="1445" y="585"/>
              <a:ext cx="2989" cy="2021"/>
            </a:xfrm>
            <a:prstGeom prst="rect">
              <a:avLst/>
            </a:prstGeom>
            <a:noFill/>
            <a:ln w="38100">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8231" name="Text Box 7"/>
          <p:cNvSpPr txBox="1">
            <a:spLocks noChangeArrowheads="1"/>
          </p:cNvSpPr>
          <p:nvPr/>
        </p:nvSpPr>
        <p:spPr bwMode="auto">
          <a:xfrm>
            <a:off x="-50800" y="5654675"/>
            <a:ext cx="460851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lnSpc>
                <a:spcPct val="85000"/>
              </a:lnSpc>
              <a:spcBef>
                <a:spcPct val="50000"/>
              </a:spcBef>
            </a:pPr>
            <a:r>
              <a:rPr lang="en-US" sz="3200" i="1"/>
              <a:t>Life Sciences</a:t>
            </a:r>
            <a:r>
              <a:rPr lang="en-US" sz="3200"/>
              <a:t>, Prentice Hall, 2002, p. 164.</a:t>
            </a:r>
          </a:p>
        </p:txBody>
      </p:sp>
      <p:pic>
        <p:nvPicPr>
          <p:cNvPr id="308233" name="Picture 9" descr="whale carto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10300" y="1212850"/>
            <a:ext cx="2516188"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34" name="Picture 10" descr="archaeopyterix"/>
          <p:cNvPicPr>
            <a:picLocks noChangeAspect="1" noChangeArrowheads="1"/>
          </p:cNvPicPr>
          <p:nvPr/>
        </p:nvPicPr>
        <p:blipFill>
          <a:blip r:embed="rId4" cstate="screen">
            <a:lum bright="-8000"/>
            <a:extLst>
              <a:ext uri="{28A0092B-C50C-407E-A947-70E740481C1C}">
                <a14:useLocalDpi xmlns:a14="http://schemas.microsoft.com/office/drawing/2010/main"/>
              </a:ext>
            </a:extLst>
          </a:blip>
          <a:srcRect/>
          <a:stretch>
            <a:fillRect/>
          </a:stretch>
        </p:blipFill>
        <p:spPr bwMode="auto">
          <a:xfrm>
            <a:off x="6797675" y="3443288"/>
            <a:ext cx="2019300" cy="2068512"/>
          </a:xfrm>
          <a:prstGeom prst="rect">
            <a:avLst/>
          </a:prstGeom>
          <a:noFill/>
          <a:ln w="5715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308232" name="Picture 8" descr="archaeopyterix3"/>
          <p:cNvPicPr>
            <a:picLocks noChangeAspect="1" noChangeArrowheads="1"/>
          </p:cNvPicPr>
          <p:nvPr/>
        </p:nvPicPr>
        <p:blipFill>
          <a:blip r:embed="rId5" cstate="screen">
            <a:lum bright="10000" contrast="-10000"/>
            <a:extLst>
              <a:ext uri="{28A0092B-C50C-407E-A947-70E740481C1C}">
                <a14:useLocalDpi xmlns:a14="http://schemas.microsoft.com/office/drawing/2010/main"/>
              </a:ext>
            </a:extLst>
          </a:blip>
          <a:srcRect/>
          <a:stretch>
            <a:fillRect/>
          </a:stretch>
        </p:blipFill>
        <p:spPr bwMode="auto">
          <a:xfrm>
            <a:off x="4491038" y="2841625"/>
            <a:ext cx="2065337" cy="3103563"/>
          </a:xfrm>
          <a:prstGeom prst="rect">
            <a:avLst/>
          </a:prstGeom>
          <a:noFill/>
          <a:ln w="5715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fade">
                                      <p:cBhvr>
                                        <p:cTn id="7" dur="500"/>
                                        <p:tgtEl>
                                          <p:spTgt spid="308227">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8227">
                                            <p:txEl>
                                              <p:pRg st="1" end="1"/>
                                            </p:txEl>
                                          </p:spTgt>
                                        </p:tgtEl>
                                        <p:attrNameLst>
                                          <p:attrName>style.visibility</p:attrName>
                                        </p:attrNameLst>
                                      </p:cBhvr>
                                      <p:to>
                                        <p:strVal val="visible"/>
                                      </p:to>
                                    </p:set>
                                    <p:animEffect transition="in" filter="fade">
                                      <p:cBhvr>
                                        <p:cTn id="11" dur="500"/>
                                        <p:tgtEl>
                                          <p:spTgt spid="308227">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8227">
                                            <p:txEl>
                                              <p:pRg st="2" end="2"/>
                                            </p:txEl>
                                          </p:spTgt>
                                        </p:tgtEl>
                                        <p:attrNameLst>
                                          <p:attrName>style.visibility</p:attrName>
                                        </p:attrNameLst>
                                      </p:cBhvr>
                                      <p:to>
                                        <p:strVal val="visible"/>
                                      </p:to>
                                    </p:set>
                                    <p:animEffect transition="in" filter="fade">
                                      <p:cBhvr>
                                        <p:cTn id="15" dur="500"/>
                                        <p:tgtEl>
                                          <p:spTgt spid="308227">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8231"/>
                                        </p:tgtEl>
                                        <p:attrNameLst>
                                          <p:attrName>style.visibility</p:attrName>
                                        </p:attrNameLst>
                                      </p:cBhvr>
                                      <p:to>
                                        <p:strVal val="visible"/>
                                      </p:to>
                                    </p:set>
                                    <p:animEffect transition="in" filter="fade">
                                      <p:cBhvr>
                                        <p:cTn id="23" dur="500"/>
                                        <p:tgtEl>
                                          <p:spTgt spid="308231"/>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8232"/>
                                        </p:tgtEl>
                                        <p:attrNameLst>
                                          <p:attrName>style.visibility</p:attrName>
                                        </p:attrNameLst>
                                      </p:cBhvr>
                                      <p:to>
                                        <p:strVal val="visible"/>
                                      </p:to>
                                    </p:set>
                                    <p:animEffect transition="in" filter="fade">
                                      <p:cBhvr>
                                        <p:cTn id="27" dur="500"/>
                                        <p:tgtEl>
                                          <p:spTgt spid="308232"/>
                                        </p:tgtEl>
                                      </p:cBhvr>
                                    </p:animEffect>
                                  </p:childTnLst>
                                </p:cTn>
                              </p:par>
                            </p:childTnLst>
                          </p:cTn>
                        </p:par>
                        <p:par>
                          <p:cTn id="28" fill="hold" nodeType="afterGroup">
                            <p:stCondLst>
                              <p:cond delay="3000"/>
                            </p:stCondLst>
                            <p:childTnLst>
                              <p:par>
                                <p:cTn id="29" presetID="29" presetClass="entr" presetSubtype="0" fill="hold" nodeType="afterEffect">
                                  <p:stCondLst>
                                    <p:cond delay="0"/>
                                  </p:stCondLst>
                                  <p:childTnLst>
                                    <p:set>
                                      <p:cBhvr>
                                        <p:cTn id="30" dur="1" fill="hold">
                                          <p:stCondLst>
                                            <p:cond delay="0"/>
                                          </p:stCondLst>
                                        </p:cTn>
                                        <p:tgtEl>
                                          <p:spTgt spid="308234"/>
                                        </p:tgtEl>
                                        <p:attrNameLst>
                                          <p:attrName>style.visibility</p:attrName>
                                        </p:attrNameLst>
                                      </p:cBhvr>
                                      <p:to>
                                        <p:strVal val="visible"/>
                                      </p:to>
                                    </p:set>
                                    <p:anim calcmode="lin" valueType="num">
                                      <p:cBhvr>
                                        <p:cTn id="31" dur="1000" fill="hold"/>
                                        <p:tgtEl>
                                          <p:spTgt spid="308234"/>
                                        </p:tgtEl>
                                        <p:attrNameLst>
                                          <p:attrName>ppt_x</p:attrName>
                                        </p:attrNameLst>
                                      </p:cBhvr>
                                      <p:tavLst>
                                        <p:tav tm="0">
                                          <p:val>
                                            <p:strVal val="#ppt_x-.2"/>
                                          </p:val>
                                        </p:tav>
                                        <p:tav tm="100000">
                                          <p:val>
                                            <p:strVal val="#ppt_x"/>
                                          </p:val>
                                        </p:tav>
                                      </p:tavLst>
                                    </p:anim>
                                    <p:anim calcmode="lin" valueType="num">
                                      <p:cBhvr>
                                        <p:cTn id="32" dur="1000" fill="hold"/>
                                        <p:tgtEl>
                                          <p:spTgt spid="30823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08234"/>
                                        </p:tgtEl>
                                      </p:cBhvr>
                                    </p:animEffect>
                                  </p:childTnLst>
                                </p:cTn>
                              </p:par>
                            </p:childTnLst>
                          </p:cTn>
                        </p:par>
                        <p:par>
                          <p:cTn id="34" fill="hold" nodeType="afterGroup">
                            <p:stCondLst>
                              <p:cond delay="4000"/>
                            </p:stCondLst>
                            <p:childTnLst>
                              <p:par>
                                <p:cTn id="35" presetID="10" presetClass="entr" presetSubtype="0" fill="hold" nodeType="afterEffect">
                                  <p:stCondLst>
                                    <p:cond delay="0"/>
                                  </p:stCondLst>
                                  <p:childTnLst>
                                    <p:set>
                                      <p:cBhvr>
                                        <p:cTn id="36" dur="1" fill="hold">
                                          <p:stCondLst>
                                            <p:cond delay="0"/>
                                          </p:stCondLst>
                                        </p:cTn>
                                        <p:tgtEl>
                                          <p:spTgt spid="308233"/>
                                        </p:tgtEl>
                                        <p:attrNameLst>
                                          <p:attrName>style.visibility</p:attrName>
                                        </p:attrNameLst>
                                      </p:cBhvr>
                                      <p:to>
                                        <p:strVal val="visible"/>
                                      </p:to>
                                    </p:set>
                                    <p:animEffect transition="in" filter="fade">
                                      <p:cBhvr>
                                        <p:cTn id="37" dur="500"/>
                                        <p:tgtEl>
                                          <p:spTgt spid="308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P spid="30823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40" name="Rectangle 12"/>
          <p:cNvSpPr>
            <a:spLocks noGrp="1" noChangeArrowheads="1"/>
          </p:cNvSpPr>
          <p:nvPr>
            <p:ph type="title"/>
          </p:nvPr>
        </p:nvSpPr>
        <p:spPr/>
        <p:txBody>
          <a:bodyPr/>
          <a:lstStyle/>
          <a:p>
            <a:pPr eaLnBrk="1" hangingPunct="1"/>
            <a:r>
              <a:rPr lang="en-US">
                <a:latin typeface="Arial Narrow" charset="0"/>
              </a:rPr>
              <a:t>The Horse</a:t>
            </a:r>
          </a:p>
        </p:txBody>
      </p:sp>
      <p:sp>
        <p:nvSpPr>
          <p:cNvPr id="48131" name="Rectangle 3"/>
          <p:cNvSpPr>
            <a:spLocks noGrp="1" noChangeArrowheads="1"/>
          </p:cNvSpPr>
          <p:nvPr>
            <p:ph type="body" idx="4294967295"/>
          </p:nvPr>
        </p:nvSpPr>
        <p:spPr>
          <a:xfrm>
            <a:off x="473075" y="1157288"/>
            <a:ext cx="8308975" cy="3086100"/>
          </a:xfrm>
        </p:spPr>
        <p:txBody>
          <a:bodyPr/>
          <a:lstStyle/>
          <a:p>
            <a:pPr marL="0" indent="0" eaLnBrk="1" hangingPunct="1">
              <a:lnSpc>
                <a:spcPct val="85000"/>
              </a:lnSpc>
              <a:spcBef>
                <a:spcPts val="800"/>
              </a:spcBef>
              <a:spcAft>
                <a:spcPts val="300"/>
              </a:spcAft>
              <a:buFont typeface="Wingdings" charset="0"/>
              <a:buNone/>
            </a:pPr>
            <a:r>
              <a:rPr lang="mr-IN" altLang="ja-JP">
                <a:latin typeface="Arial" charset="0"/>
              </a:rPr>
              <a:t>"</a:t>
            </a:r>
            <a:r>
              <a:rPr lang="en-US">
                <a:latin typeface="Arial" charset="0"/>
              </a:rPr>
              <a:t>The horse is a well-documented case study in evolution. The fossil record shows clear steps in the progression from a four-toed, small browsing animal - one of a line that gave rise to tapirs, rhinoceroses, and other mammals in addition to horses - to the modern horse,…</a:t>
            </a:r>
            <a:r>
              <a:rPr lang="mr-IN" altLang="ja-JP">
                <a:latin typeface="Arial" charset="0"/>
              </a:rPr>
              <a:t>"</a:t>
            </a:r>
            <a:endParaRPr lang="en-US">
              <a:latin typeface="Arial" charset="0"/>
            </a:endParaRPr>
          </a:p>
        </p:txBody>
      </p:sp>
      <p:pic>
        <p:nvPicPr>
          <p:cNvPr id="48138" name="Picture 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4963" y="4519613"/>
            <a:ext cx="3640137" cy="226695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48139" name="Text Box 11"/>
          <p:cNvSpPr txBox="1">
            <a:spLocks noChangeArrowheads="1"/>
          </p:cNvSpPr>
          <p:nvPr/>
        </p:nvSpPr>
        <p:spPr bwMode="auto">
          <a:xfrm>
            <a:off x="550863" y="4476750"/>
            <a:ext cx="4587875"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lnSpc>
                <a:spcPct val="85000"/>
              </a:lnSpc>
              <a:spcBef>
                <a:spcPts val="800"/>
              </a:spcBef>
              <a:spcAft>
                <a:spcPts val="300"/>
              </a:spcAft>
              <a:buClr>
                <a:srgbClr val="66CCFF"/>
              </a:buClr>
              <a:buSzPct val="70000"/>
              <a:buFont typeface="Wingdings" charset="0"/>
              <a:buNone/>
            </a:pPr>
            <a:r>
              <a:rPr lang="mr-IN"/>
              <a:t>"</a:t>
            </a:r>
            <a:r>
              <a:rPr lang="en-US"/>
              <a:t>Evolutionary History of the Modern Horse,</a:t>
            </a:r>
            <a:r>
              <a:rPr lang="mr-IN"/>
              <a:t>"</a:t>
            </a:r>
            <a:r>
              <a:rPr lang="en-US"/>
              <a:t> Microsoft® Encarta® Encyclopedia 2000. © 1993-1999 Microsoft Corporation.</a:t>
            </a:r>
            <a:r>
              <a:rPr lang="en-US" sz="3200"/>
              <a:t> </a:t>
            </a:r>
            <a:endParaRPr lang="en-US" sz="40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8138"/>
                                        </p:tgtEl>
                                        <p:attrNameLst>
                                          <p:attrName>style.visibility</p:attrName>
                                        </p:attrNameLst>
                                      </p:cBhvr>
                                      <p:to>
                                        <p:strVal val="visible"/>
                                      </p:to>
                                    </p:set>
                                    <p:animEffect transition="in" filter="dissolve">
                                      <p:cBhvr>
                                        <p:cTn id="7" dur="500"/>
                                        <p:tgtEl>
                                          <p:spTgt spid="4813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8139"/>
                                        </p:tgtEl>
                                        <p:attrNameLst>
                                          <p:attrName>style.visibility</p:attrName>
                                        </p:attrNameLst>
                                      </p:cBhvr>
                                      <p:to>
                                        <p:strVal val="visible"/>
                                      </p:to>
                                    </p:set>
                                    <p:animEffect transition="in" filter="dissolve">
                                      <p:cBhvr>
                                        <p:cTn id="11" dur="500"/>
                                        <p:tgtEl>
                                          <p:spTgt spid="481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8131">
                                            <p:txEl>
                                              <p:pRg st="0" end="0"/>
                                            </p:txEl>
                                          </p:spTgt>
                                        </p:tgtEl>
                                        <p:attrNameLst>
                                          <p:attrName>style.visibility</p:attrName>
                                        </p:attrNameLst>
                                      </p:cBhvr>
                                      <p:to>
                                        <p:strVal val="visible"/>
                                      </p:to>
                                    </p:set>
                                    <p:animEffect transition="in" filter="dissolve">
                                      <p:cBhvr>
                                        <p:cTn id="16"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P spid="4813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p:txBody>
          <a:bodyPr/>
          <a:lstStyle/>
          <a:p>
            <a:pPr eaLnBrk="1" hangingPunct="1"/>
            <a:r>
              <a:rPr lang="en-US">
                <a:latin typeface="Arial Narrow" charset="0"/>
              </a:rPr>
              <a:t>Evolution and the Horse</a:t>
            </a:r>
          </a:p>
        </p:txBody>
      </p:sp>
      <p:sp>
        <p:nvSpPr>
          <p:cNvPr id="30722" name="Rectangle 2"/>
          <p:cNvSpPr>
            <a:spLocks noGrp="1" noChangeArrowheads="1"/>
          </p:cNvSpPr>
          <p:nvPr>
            <p:ph type="body" idx="4294967295"/>
          </p:nvPr>
        </p:nvSpPr>
        <p:spPr>
          <a:xfrm>
            <a:off x="436563" y="2486025"/>
            <a:ext cx="8416925" cy="3305175"/>
          </a:xfrm>
        </p:spPr>
        <p:txBody>
          <a:bodyPr/>
          <a:lstStyle/>
          <a:p>
            <a:pPr marL="0" indent="0" eaLnBrk="1" hangingPunct="1">
              <a:buFont typeface="Wingdings" charset="0"/>
              <a:buNone/>
            </a:pPr>
            <a:r>
              <a:rPr lang="mr-IN" altLang="ja-JP">
                <a:latin typeface="Arial" charset="0"/>
              </a:rPr>
              <a:t>"</a:t>
            </a:r>
            <a:r>
              <a:rPr lang="en-US">
                <a:latin typeface="Arial" charset="0"/>
              </a:rPr>
              <a:t>As the biologist Heribert-Nilsson said, </a:t>
            </a:r>
            <a:r>
              <a:rPr lang="mr-IN" altLang="ja-JP">
                <a:latin typeface="Arial" charset="0"/>
              </a:rPr>
              <a:t>'</a:t>
            </a:r>
            <a:r>
              <a:rPr lang="en-US">
                <a:latin typeface="Arial" charset="0"/>
              </a:rPr>
              <a:t>The family tree of the horse is beautiful and continuous only in the textbooks</a:t>
            </a:r>
            <a:r>
              <a:rPr lang="mr-IN" altLang="ja-JP">
                <a:latin typeface="Arial" charset="0"/>
              </a:rPr>
              <a:t>'</a:t>
            </a:r>
            <a:r>
              <a:rPr lang="en-US">
                <a:latin typeface="Arial" charset="0"/>
              </a:rPr>
              <a:t>, and the famous paleontologist Niles Eldredge called the textbook picture </a:t>
            </a:r>
            <a:r>
              <a:rPr lang="mr-IN" altLang="ja-JP">
                <a:latin typeface="Arial" charset="0"/>
              </a:rPr>
              <a:t>'</a:t>
            </a:r>
            <a:r>
              <a:rPr lang="en-US">
                <a:latin typeface="Arial" charset="0"/>
              </a:rPr>
              <a:t>lamentable</a:t>
            </a:r>
            <a:r>
              <a:rPr lang="mr-IN" altLang="ja-JP">
                <a:latin typeface="Arial" charset="0"/>
              </a:rPr>
              <a:t>'</a:t>
            </a:r>
            <a:r>
              <a:rPr lang="en-US">
                <a:latin typeface="Arial" charset="0"/>
              </a:rPr>
              <a:t> and </a:t>
            </a:r>
            <a:r>
              <a:rPr lang="mr-IN" altLang="ja-JP">
                <a:latin typeface="Arial" charset="0"/>
              </a:rPr>
              <a:t>'</a:t>
            </a:r>
            <a:r>
              <a:rPr lang="en-US">
                <a:latin typeface="Arial" charset="0"/>
              </a:rPr>
              <a:t>a classical case of paleontologic museology</a:t>
            </a:r>
            <a:r>
              <a:rPr lang="mr-IN">
                <a:latin typeface="Arial" charset="0"/>
              </a:rPr>
              <a:t>'</a:t>
            </a:r>
            <a:r>
              <a:rPr lang="en-US">
                <a:latin typeface="Arial" charset="0"/>
              </a:rPr>
              <a:t>.</a:t>
            </a:r>
            <a:r>
              <a:rPr lang="mr-IN" altLang="ja-JP">
                <a:latin typeface="Arial" charset="0"/>
              </a:rPr>
              <a:t>"</a:t>
            </a:r>
            <a:r>
              <a:rPr lang="en-US">
                <a:latin typeface="Arial" charset="0"/>
              </a:rPr>
              <a:t> </a:t>
            </a:r>
          </a:p>
        </p:txBody>
      </p:sp>
      <p:sp>
        <p:nvSpPr>
          <p:cNvPr id="30724" name="Text Box 4"/>
          <p:cNvSpPr txBox="1">
            <a:spLocks noChangeArrowheads="1"/>
          </p:cNvSpPr>
          <p:nvPr/>
        </p:nvSpPr>
        <p:spPr bwMode="auto">
          <a:xfrm>
            <a:off x="647700" y="1195388"/>
            <a:ext cx="78295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spcBef>
                <a:spcPct val="50000"/>
              </a:spcBef>
              <a:buClr>
                <a:schemeClr val="tx2"/>
              </a:buClr>
              <a:buSzPct val="75000"/>
              <a:buFont typeface="Wingdings" charset="0"/>
              <a:buNone/>
            </a:pPr>
            <a:r>
              <a:rPr lang="en-US"/>
              <a:t>Jonathan Sarfati (Ph.D. Physical Chemistry), Creation Ex Nihilo, 1999</a:t>
            </a:r>
          </a:p>
        </p:txBody>
      </p:sp>
      <p:sp>
        <p:nvSpPr>
          <p:cNvPr id="30727" name="Text Box 7"/>
          <p:cNvSpPr txBox="1">
            <a:spLocks noChangeArrowheads="1"/>
          </p:cNvSpPr>
          <p:nvPr/>
        </p:nvSpPr>
        <p:spPr bwMode="auto">
          <a:xfrm>
            <a:off x="392113" y="5748338"/>
            <a:ext cx="8345487" cy="617537"/>
          </a:xfrm>
          <a:prstGeom prst="rect">
            <a:avLst/>
          </a:prstGeom>
          <a:solidFill>
            <a:srgbClr val="000066"/>
          </a:solidFill>
          <a:ln w="38100">
            <a:solidFill>
              <a:schemeClr val="accent2"/>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a:solidFill>
                  <a:srgbClr val="FFFFFF"/>
                </a:solidFill>
              </a:rPr>
              <a:t>Why would someone make this statement?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2">
                                            <p:txEl>
                                              <p:pRg st="0" end="0"/>
                                            </p:txEl>
                                          </p:spTgt>
                                        </p:tgtEl>
                                        <p:attrNameLst>
                                          <p:attrName>style.visibility</p:attrName>
                                        </p:attrNameLst>
                                      </p:cBhvr>
                                      <p:to>
                                        <p:strVal val="visible"/>
                                      </p:to>
                                    </p:set>
                                    <p:animEffect transition="in" filter="dissolve">
                                      <p:cBhvr>
                                        <p:cTn id="12" dur="500"/>
                                        <p:tgtEl>
                                          <p:spTgt spid="3072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0727"/>
                                        </p:tgtEl>
                                        <p:attrNameLst>
                                          <p:attrName>style.visibility</p:attrName>
                                        </p:attrNameLst>
                                      </p:cBhvr>
                                      <p:to>
                                        <p:strVal val="visible"/>
                                      </p:to>
                                    </p:set>
                                    <p:anim calcmode="lin" valueType="num">
                                      <p:cBhvr>
                                        <p:cTn id="17" dur="500" fill="hold"/>
                                        <p:tgtEl>
                                          <p:spTgt spid="30727"/>
                                        </p:tgtEl>
                                        <p:attrNameLst>
                                          <p:attrName>ppt_w</p:attrName>
                                        </p:attrNameLst>
                                      </p:cBhvr>
                                      <p:tavLst>
                                        <p:tav tm="0">
                                          <p:val>
                                            <p:fltVal val="0"/>
                                          </p:val>
                                        </p:tav>
                                        <p:tav tm="100000">
                                          <p:val>
                                            <p:strVal val="#ppt_w"/>
                                          </p:val>
                                        </p:tav>
                                      </p:tavLst>
                                    </p:anim>
                                    <p:anim calcmode="lin" valueType="num">
                                      <p:cBhvr>
                                        <p:cTn id="18" dur="500" fill="hold"/>
                                        <p:tgtEl>
                                          <p:spTgt spid="307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4" grpId="0" autoUpdateAnimBg="0"/>
      <p:bldP spid="307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pPr eaLnBrk="1" hangingPunct="1"/>
            <a:r>
              <a:rPr lang="en-US" sz="4800">
                <a:latin typeface="Arial Narrow" charset="0"/>
              </a:rPr>
              <a:t>What Textbooks Don</a:t>
            </a:r>
            <a:r>
              <a:rPr lang="mr-IN" altLang="ja-JP" sz="4800">
                <a:latin typeface="Arial Narrow" charset="0"/>
              </a:rPr>
              <a:t>'</a:t>
            </a:r>
            <a:r>
              <a:rPr lang="en-US" sz="4800">
                <a:latin typeface="Arial Narrow" charset="0"/>
              </a:rPr>
              <a:t>t Contain</a:t>
            </a:r>
          </a:p>
        </p:txBody>
      </p:sp>
      <p:sp>
        <p:nvSpPr>
          <p:cNvPr id="413699" name="Rectangle 3"/>
          <p:cNvSpPr>
            <a:spLocks noGrp="1" noChangeArrowheads="1"/>
          </p:cNvSpPr>
          <p:nvPr>
            <p:ph type="body" idx="1"/>
          </p:nvPr>
        </p:nvSpPr>
        <p:spPr>
          <a:xfrm>
            <a:off x="685800" y="1385888"/>
            <a:ext cx="7772400" cy="1270000"/>
          </a:xfrm>
        </p:spPr>
        <p:txBody>
          <a:bodyPr/>
          <a:lstStyle/>
          <a:p>
            <a:pPr eaLnBrk="1" hangingPunct="1"/>
            <a:r>
              <a:rPr lang="en-US">
                <a:latin typeface="Arial" charset="0"/>
              </a:rPr>
              <a:t>Scientists find </a:t>
            </a:r>
            <a:r>
              <a:rPr lang="mr-IN" altLang="ja-JP">
                <a:latin typeface="Arial" charset="0"/>
              </a:rPr>
              <a:t>"</a:t>
            </a:r>
            <a:r>
              <a:rPr lang="en-US">
                <a:latin typeface="Arial" charset="0"/>
              </a:rPr>
              <a:t>fossil horses</a:t>
            </a:r>
            <a:r>
              <a:rPr lang="mr-IN" altLang="ja-JP">
                <a:latin typeface="Arial" charset="0"/>
              </a:rPr>
              <a:t>"</a:t>
            </a:r>
            <a:r>
              <a:rPr lang="en-US">
                <a:latin typeface="Arial" charset="0"/>
              </a:rPr>
              <a:t> mixed throughout all the different time layers.</a:t>
            </a:r>
          </a:p>
        </p:txBody>
      </p:sp>
      <p:sp>
        <p:nvSpPr>
          <p:cNvPr id="413701" name="Rectangle 5"/>
          <p:cNvSpPr>
            <a:spLocks noChangeArrowheads="1"/>
          </p:cNvSpPr>
          <p:nvPr/>
        </p:nvSpPr>
        <p:spPr bwMode="auto">
          <a:xfrm>
            <a:off x="679450" y="2698750"/>
            <a:ext cx="79025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000066"/>
              </a:buClr>
              <a:buSzPct val="70000"/>
              <a:buFont typeface="Wingdings" charset="0"/>
              <a:buChar char="u"/>
            </a:pPr>
            <a:r>
              <a:rPr lang="en-US" sz="3200"/>
              <a:t>The first animal in the series, Eohippus is so different from the modern horse and so different from the next one in the series that there is a big question concerning its right to a place in the series.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Effect transition="in" filter="fade">
                                      <p:cBhvr>
                                        <p:cTn id="7" dur="500"/>
                                        <p:tgtEl>
                                          <p:spTgt spid="413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3701">
                                            <p:txEl>
                                              <p:pRg st="0" end="0"/>
                                            </p:txEl>
                                          </p:spTgt>
                                        </p:tgtEl>
                                        <p:attrNameLst>
                                          <p:attrName>style.visibility</p:attrName>
                                        </p:attrNameLst>
                                      </p:cBhvr>
                                      <p:to>
                                        <p:strVal val="visible"/>
                                      </p:to>
                                    </p:set>
                                    <p:animEffect transition="in" filter="fade">
                                      <p:cBhvr>
                                        <p:cTn id="12" dur="500"/>
                                        <p:tgtEl>
                                          <p:spTgt spid="4137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p:bldP spid="41370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pPr eaLnBrk="1" hangingPunct="1"/>
            <a:r>
              <a:rPr lang="en-US" sz="4800">
                <a:latin typeface="Arial Narrow" charset="0"/>
              </a:rPr>
              <a:t>What Textbooks Don</a:t>
            </a:r>
            <a:r>
              <a:rPr lang="mr-IN" altLang="ja-JP" sz="4800">
                <a:latin typeface="Arial Narrow" charset="0"/>
              </a:rPr>
              <a:t>'</a:t>
            </a:r>
            <a:r>
              <a:rPr lang="en-US" sz="4800">
                <a:latin typeface="Arial Narrow" charset="0"/>
              </a:rPr>
              <a:t>t Contain</a:t>
            </a:r>
          </a:p>
        </p:txBody>
      </p:sp>
      <p:sp>
        <p:nvSpPr>
          <p:cNvPr id="409603" name="Rectangle 3"/>
          <p:cNvSpPr>
            <a:spLocks noGrp="1" noChangeArrowheads="1"/>
          </p:cNvSpPr>
          <p:nvPr>
            <p:ph type="body" idx="1"/>
          </p:nvPr>
        </p:nvSpPr>
        <p:spPr>
          <a:xfrm>
            <a:off x="395288" y="1082675"/>
            <a:ext cx="8367712" cy="2241550"/>
          </a:xfrm>
        </p:spPr>
        <p:txBody>
          <a:bodyPr/>
          <a:lstStyle/>
          <a:p>
            <a:pPr marL="0" indent="0" eaLnBrk="1" hangingPunct="1">
              <a:lnSpc>
                <a:spcPct val="90000"/>
              </a:lnSpc>
              <a:buFont typeface="Wingdings" charset="0"/>
              <a:buNone/>
            </a:pPr>
            <a:r>
              <a:rPr lang="en-US">
                <a:latin typeface="Arial" charset="0"/>
              </a:rPr>
              <a:t>The rib count, vertebrae count, tooth count and the size of the animal, varies widely and does not show any direct line of progression (18, 15, 19, 18) </a:t>
            </a:r>
          </a:p>
        </p:txBody>
      </p:sp>
      <p:grpSp>
        <p:nvGrpSpPr>
          <p:cNvPr id="2" name="Group 4"/>
          <p:cNvGrpSpPr>
            <a:grpSpLocks/>
          </p:cNvGrpSpPr>
          <p:nvPr/>
        </p:nvGrpSpPr>
        <p:grpSpPr bwMode="auto">
          <a:xfrm>
            <a:off x="4006850" y="3038475"/>
            <a:ext cx="5022850" cy="3560763"/>
            <a:chOff x="1445" y="583"/>
            <a:chExt cx="2994" cy="2024"/>
          </a:xfrm>
        </p:grpSpPr>
        <p:pic>
          <p:nvPicPr>
            <p:cNvPr id="65547" name="Picture 5" descr="horse evolution"/>
            <p:cNvPicPr>
              <a:picLocks noChangeAspect="1" noChangeArrowheads="1"/>
            </p:cNvPicPr>
            <p:nvPr/>
          </p:nvPicPr>
          <p:blipFill>
            <a:blip r:embed="rId2">
              <a:lum bright="-8000"/>
              <a:extLst>
                <a:ext uri="{28A0092B-C50C-407E-A947-70E740481C1C}">
                  <a14:useLocalDpi xmlns:a14="http://schemas.microsoft.com/office/drawing/2010/main"/>
                </a:ext>
              </a:extLst>
            </a:blip>
            <a:srcRect/>
            <a:stretch>
              <a:fillRect/>
            </a:stretch>
          </p:blipFill>
          <p:spPr bwMode="auto">
            <a:xfrm>
              <a:off x="1446" y="583"/>
              <a:ext cx="2993"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8" name="Rectangle 6"/>
            <p:cNvSpPr>
              <a:spLocks noChangeArrowheads="1"/>
            </p:cNvSpPr>
            <p:nvPr/>
          </p:nvSpPr>
          <p:spPr bwMode="auto">
            <a:xfrm>
              <a:off x="1445" y="585"/>
              <a:ext cx="2989" cy="2021"/>
            </a:xfrm>
            <a:prstGeom prst="rect">
              <a:avLst/>
            </a:prstGeom>
            <a:noFill/>
            <a:ln w="38100">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09607" name="Text Box 7"/>
          <p:cNvSpPr txBox="1">
            <a:spLocks noChangeArrowheads="1"/>
          </p:cNvSpPr>
          <p:nvPr/>
        </p:nvSpPr>
        <p:spPr bwMode="auto">
          <a:xfrm>
            <a:off x="74613" y="3979863"/>
            <a:ext cx="3336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a:solidFill>
                  <a:srgbClr val="000066"/>
                </a:solidFill>
              </a:rPr>
              <a:t>1.</a:t>
            </a:r>
            <a:r>
              <a:rPr lang="en-US" sz="3200"/>
              <a:t> Notice the line drawings</a:t>
            </a:r>
          </a:p>
        </p:txBody>
      </p:sp>
      <p:sp>
        <p:nvSpPr>
          <p:cNvPr id="409608" name="Text Box 8"/>
          <p:cNvSpPr txBox="1">
            <a:spLocks noChangeArrowheads="1"/>
          </p:cNvSpPr>
          <p:nvPr/>
        </p:nvSpPr>
        <p:spPr bwMode="auto">
          <a:xfrm>
            <a:off x="231775" y="3381375"/>
            <a:ext cx="3222625" cy="641350"/>
          </a:xfrm>
          <a:prstGeom prst="rect">
            <a:avLst/>
          </a:prstGeom>
          <a:noFill/>
          <a:ln w="9525">
            <a:noFill/>
            <a:miter lim="800000"/>
            <a:headEnd/>
            <a:tailEnd/>
          </a:ln>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u="sng">
                <a:solidFill>
                  <a:srgbClr val="000066"/>
                </a:solidFill>
                <a:effectLst>
                  <a:outerShdw blurRad="38100" dist="38100" dir="2700000" algn="tl">
                    <a:srgbClr val="DDDDDD"/>
                  </a:outerShdw>
                </a:effectLst>
              </a:rPr>
              <a:t>The Picture</a:t>
            </a:r>
          </a:p>
        </p:txBody>
      </p:sp>
      <p:sp>
        <p:nvSpPr>
          <p:cNvPr id="409609" name="Text Box 9"/>
          <p:cNvSpPr txBox="1">
            <a:spLocks noChangeArrowheads="1"/>
          </p:cNvSpPr>
          <p:nvPr/>
        </p:nvSpPr>
        <p:spPr bwMode="auto">
          <a:xfrm>
            <a:off x="74613" y="5189538"/>
            <a:ext cx="4003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a:solidFill>
                  <a:srgbClr val="000066"/>
                </a:solidFill>
              </a:rPr>
              <a:t>2.</a:t>
            </a:r>
            <a:r>
              <a:rPr lang="en-US" sz="3200"/>
              <a:t> Similarity could be genetic variability</a:t>
            </a:r>
          </a:p>
        </p:txBody>
      </p:sp>
      <p:grpSp>
        <p:nvGrpSpPr>
          <p:cNvPr id="3" name="Group 12"/>
          <p:cNvGrpSpPr>
            <a:grpSpLocks/>
          </p:cNvGrpSpPr>
          <p:nvPr/>
        </p:nvGrpSpPr>
        <p:grpSpPr bwMode="auto">
          <a:xfrm>
            <a:off x="3338513" y="3736975"/>
            <a:ext cx="2292350" cy="690563"/>
            <a:chOff x="2103" y="2354"/>
            <a:chExt cx="1444" cy="435"/>
          </a:xfrm>
        </p:grpSpPr>
        <p:sp>
          <p:nvSpPr>
            <p:cNvPr id="65545" name="Freeform 10"/>
            <p:cNvSpPr>
              <a:spLocks/>
            </p:cNvSpPr>
            <p:nvPr/>
          </p:nvSpPr>
          <p:spPr bwMode="auto">
            <a:xfrm>
              <a:off x="2103" y="2484"/>
              <a:ext cx="905" cy="305"/>
            </a:xfrm>
            <a:custGeom>
              <a:avLst/>
              <a:gdLst>
                <a:gd name="T0" fmla="*/ 0 w 905"/>
                <a:gd name="T1" fmla="*/ 305 h 305"/>
                <a:gd name="T2" fmla="*/ 567 w 905"/>
                <a:gd name="T3" fmla="*/ 30 h 305"/>
                <a:gd name="T4" fmla="*/ 905 w 905"/>
                <a:gd name="T5" fmla="*/ 122 h 305"/>
                <a:gd name="T6" fmla="*/ 0 60000 65536"/>
                <a:gd name="T7" fmla="*/ 0 60000 65536"/>
                <a:gd name="T8" fmla="*/ 0 60000 65536"/>
                <a:gd name="T9" fmla="*/ 0 w 905"/>
                <a:gd name="T10" fmla="*/ 0 h 305"/>
                <a:gd name="T11" fmla="*/ 905 w 905"/>
                <a:gd name="T12" fmla="*/ 305 h 305"/>
              </a:gdLst>
              <a:ahLst/>
              <a:cxnLst>
                <a:cxn ang="T6">
                  <a:pos x="T0" y="T1"/>
                </a:cxn>
                <a:cxn ang="T7">
                  <a:pos x="T2" y="T3"/>
                </a:cxn>
                <a:cxn ang="T8">
                  <a:pos x="T4" y="T5"/>
                </a:cxn>
              </a:cxnLst>
              <a:rect l="T9" t="T10" r="T11" b="T12"/>
              <a:pathLst>
                <a:path w="905" h="305">
                  <a:moveTo>
                    <a:pt x="0" y="305"/>
                  </a:moveTo>
                  <a:cubicBezTo>
                    <a:pt x="208" y="182"/>
                    <a:pt x="416" y="60"/>
                    <a:pt x="567" y="30"/>
                  </a:cubicBezTo>
                  <a:cubicBezTo>
                    <a:pt x="718" y="0"/>
                    <a:pt x="849" y="107"/>
                    <a:pt x="905" y="122"/>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6" name="Freeform 11"/>
            <p:cNvSpPr>
              <a:spLocks/>
            </p:cNvSpPr>
            <p:nvPr/>
          </p:nvSpPr>
          <p:spPr bwMode="auto">
            <a:xfrm>
              <a:off x="2606" y="2354"/>
              <a:ext cx="941" cy="179"/>
            </a:xfrm>
            <a:custGeom>
              <a:avLst/>
              <a:gdLst>
                <a:gd name="T0" fmla="*/ 0 w 941"/>
                <a:gd name="T1" fmla="*/ 179 h 179"/>
                <a:gd name="T2" fmla="*/ 603 w 941"/>
                <a:gd name="T3" fmla="*/ 14 h 179"/>
                <a:gd name="T4" fmla="*/ 941 w 941"/>
                <a:gd name="T5" fmla="*/ 96 h 179"/>
                <a:gd name="T6" fmla="*/ 0 60000 65536"/>
                <a:gd name="T7" fmla="*/ 0 60000 65536"/>
                <a:gd name="T8" fmla="*/ 0 60000 65536"/>
                <a:gd name="T9" fmla="*/ 0 w 941"/>
                <a:gd name="T10" fmla="*/ 0 h 179"/>
                <a:gd name="T11" fmla="*/ 941 w 941"/>
                <a:gd name="T12" fmla="*/ 179 h 179"/>
              </a:gdLst>
              <a:ahLst/>
              <a:cxnLst>
                <a:cxn ang="T6">
                  <a:pos x="T0" y="T1"/>
                </a:cxn>
                <a:cxn ang="T7">
                  <a:pos x="T2" y="T3"/>
                </a:cxn>
                <a:cxn ang="T8">
                  <a:pos x="T4" y="T5"/>
                </a:cxn>
              </a:cxnLst>
              <a:rect l="T9" t="T10" r="T11" b="T12"/>
              <a:pathLst>
                <a:path w="941" h="179">
                  <a:moveTo>
                    <a:pt x="0" y="179"/>
                  </a:moveTo>
                  <a:cubicBezTo>
                    <a:pt x="223" y="103"/>
                    <a:pt x="446" y="28"/>
                    <a:pt x="603" y="14"/>
                  </a:cubicBezTo>
                  <a:cubicBezTo>
                    <a:pt x="760" y="0"/>
                    <a:pt x="885" y="82"/>
                    <a:pt x="941" y="96"/>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3">
                                            <p:txEl>
                                              <p:pRg st="0" end="0"/>
                                            </p:txEl>
                                          </p:spTgt>
                                        </p:tgtEl>
                                        <p:attrNameLst>
                                          <p:attrName>style.visibility</p:attrName>
                                        </p:attrNameLst>
                                      </p:cBhvr>
                                      <p:to>
                                        <p:strVal val="visible"/>
                                      </p:to>
                                    </p:set>
                                    <p:animEffect transition="in" filter="fade">
                                      <p:cBhvr>
                                        <p:cTn id="12" dur="500"/>
                                        <p:tgtEl>
                                          <p:spTgt spid="409603">
                                            <p:txEl>
                                              <p:pRg st="0" end="0"/>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09608"/>
                                        </p:tgtEl>
                                        <p:attrNameLst>
                                          <p:attrName>style.visibility</p:attrName>
                                        </p:attrNameLst>
                                      </p:cBhvr>
                                      <p:to>
                                        <p:strVal val="visible"/>
                                      </p:to>
                                    </p:set>
                                    <p:animEffect transition="in" filter="fade">
                                      <p:cBhvr>
                                        <p:cTn id="16" dur="500"/>
                                        <p:tgtEl>
                                          <p:spTgt spid="4096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607"/>
                                        </p:tgtEl>
                                        <p:attrNameLst>
                                          <p:attrName>style.visibility</p:attrName>
                                        </p:attrNameLst>
                                      </p:cBhvr>
                                      <p:to>
                                        <p:strVal val="visible"/>
                                      </p:to>
                                    </p:set>
                                    <p:animEffect transition="in" filter="fade">
                                      <p:cBhvr>
                                        <p:cTn id="21" dur="500"/>
                                        <p:tgtEl>
                                          <p:spTgt spid="409607"/>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9609"/>
                                        </p:tgtEl>
                                        <p:attrNameLst>
                                          <p:attrName>style.visibility</p:attrName>
                                        </p:attrNameLst>
                                      </p:cBhvr>
                                      <p:to>
                                        <p:strVal val="visible"/>
                                      </p:to>
                                    </p:set>
                                    <p:animEffect transition="in" filter="fade">
                                      <p:cBhvr>
                                        <p:cTn id="30" dur="500"/>
                                        <p:tgtEl>
                                          <p:spTgt spid="409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P spid="409607" grpId="0"/>
      <p:bldP spid="409608" grpId="0"/>
      <p:bldP spid="4096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eaLnBrk="1" hangingPunct="1"/>
            <a:r>
              <a:rPr lang="en-US" sz="4800">
                <a:latin typeface="Arial Narrow" charset="0"/>
              </a:rPr>
              <a:t>What Textbooks Don</a:t>
            </a:r>
            <a:r>
              <a:rPr lang="mr-IN" altLang="ja-JP" sz="4800">
                <a:latin typeface="Arial Narrow" charset="0"/>
              </a:rPr>
              <a:t>'</a:t>
            </a:r>
            <a:r>
              <a:rPr lang="en-US" sz="4800">
                <a:latin typeface="Arial Narrow" charset="0"/>
              </a:rPr>
              <a:t>t Contain</a:t>
            </a:r>
          </a:p>
        </p:txBody>
      </p:sp>
      <p:sp>
        <p:nvSpPr>
          <p:cNvPr id="410627" name="Rectangle 3"/>
          <p:cNvSpPr>
            <a:spLocks noGrp="1" noChangeArrowheads="1"/>
          </p:cNvSpPr>
          <p:nvPr>
            <p:ph type="body" idx="1"/>
          </p:nvPr>
        </p:nvSpPr>
        <p:spPr>
          <a:xfrm>
            <a:off x="498475" y="2249488"/>
            <a:ext cx="8308975" cy="2141537"/>
          </a:xfrm>
        </p:spPr>
        <p:txBody>
          <a:bodyPr/>
          <a:lstStyle/>
          <a:p>
            <a:pPr eaLnBrk="1" hangingPunct="1">
              <a:lnSpc>
                <a:spcPct val="95000"/>
              </a:lnSpc>
              <a:spcBef>
                <a:spcPct val="40000"/>
              </a:spcBef>
              <a:buFont typeface="Wingdings" charset="2"/>
              <a:buChar char="u"/>
              <a:defRPr/>
            </a:pPr>
            <a:r>
              <a:rPr lang="en-US">
                <a:ea typeface="+mn-ea"/>
                <a:cs typeface="+mn-cs"/>
              </a:rPr>
              <a:t>The extinct Eohippus was almost identical in body design, feet, toes and size, to the modern living Hyrax, except for the skull and tail (</a:t>
            </a:r>
            <a:r>
              <a:rPr lang="en-US">
                <a:solidFill>
                  <a:srgbClr val="000066"/>
                </a:solidFill>
                <a:effectLst>
                  <a:outerShdw blurRad="38100" dist="38100" dir="2700000" algn="tl">
                    <a:srgbClr val="DDDDDD"/>
                  </a:outerShdw>
                </a:effectLst>
                <a:ea typeface="+mn-ea"/>
                <a:cs typeface="+mn-cs"/>
              </a:rPr>
              <a:t>a case of genetic variability</a:t>
            </a:r>
            <a:r>
              <a:rPr lang="en-US">
                <a:ea typeface="+mn-ea"/>
                <a:cs typeface="+mn-cs"/>
              </a:rPr>
              <a:t>)</a:t>
            </a:r>
          </a:p>
        </p:txBody>
      </p:sp>
      <p:grpSp>
        <p:nvGrpSpPr>
          <p:cNvPr id="2" name="Group 4"/>
          <p:cNvGrpSpPr>
            <a:grpSpLocks/>
          </p:cNvGrpSpPr>
          <p:nvPr/>
        </p:nvGrpSpPr>
        <p:grpSpPr bwMode="auto">
          <a:xfrm>
            <a:off x="728663" y="4478338"/>
            <a:ext cx="7851775" cy="2224087"/>
            <a:chOff x="568" y="2825"/>
            <a:chExt cx="4671" cy="1108"/>
          </a:xfrm>
        </p:grpSpPr>
        <p:grpSp>
          <p:nvGrpSpPr>
            <p:cNvPr id="66566" name="Group 5"/>
            <p:cNvGrpSpPr>
              <a:grpSpLocks/>
            </p:cNvGrpSpPr>
            <p:nvPr/>
          </p:nvGrpSpPr>
          <p:grpSpPr bwMode="auto">
            <a:xfrm>
              <a:off x="568" y="2837"/>
              <a:ext cx="4660" cy="1096"/>
              <a:chOff x="568" y="2837"/>
              <a:chExt cx="4660" cy="1096"/>
            </a:xfrm>
          </p:grpSpPr>
          <p:pic>
            <p:nvPicPr>
              <p:cNvPr id="66569" name="Picture 6" descr="horse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 y="2837"/>
                <a:ext cx="2111" cy="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7" descr="horse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8" y="2837"/>
                <a:ext cx="2080"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7" name="Rectangle 8"/>
            <p:cNvSpPr>
              <a:spLocks noChangeArrowheads="1"/>
            </p:cNvSpPr>
            <p:nvPr/>
          </p:nvSpPr>
          <p:spPr bwMode="auto">
            <a:xfrm>
              <a:off x="576" y="2825"/>
              <a:ext cx="2085" cy="1106"/>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568" name="Rectangle 9"/>
            <p:cNvSpPr>
              <a:spLocks noChangeArrowheads="1"/>
            </p:cNvSpPr>
            <p:nvPr/>
          </p:nvSpPr>
          <p:spPr bwMode="auto">
            <a:xfrm>
              <a:off x="3109" y="2843"/>
              <a:ext cx="2130" cy="960"/>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10634" name="Text Box 10"/>
          <p:cNvSpPr txBox="1">
            <a:spLocks noChangeArrowheads="1"/>
          </p:cNvSpPr>
          <p:nvPr/>
        </p:nvSpPr>
        <p:spPr bwMode="auto">
          <a:xfrm>
            <a:off x="498475" y="1106488"/>
            <a:ext cx="824388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6400" indent="-406400"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lnSpc>
                <a:spcPct val="95000"/>
              </a:lnSpc>
              <a:spcBef>
                <a:spcPct val="40000"/>
              </a:spcBef>
              <a:buClr>
                <a:srgbClr val="000066"/>
              </a:buClr>
              <a:buSzPct val="70000"/>
              <a:buFont typeface="Wingdings" charset="0"/>
              <a:buChar char="u"/>
            </a:pPr>
            <a:r>
              <a:rPr lang="en-US" sz="3200"/>
              <a:t>Many different varieties of horses exist today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0634"/>
                                        </p:tgtEl>
                                        <p:attrNameLst>
                                          <p:attrName>style.visibility</p:attrName>
                                        </p:attrNameLst>
                                      </p:cBhvr>
                                      <p:to>
                                        <p:strVal val="visible"/>
                                      </p:to>
                                    </p:set>
                                    <p:animEffect transition="in" filter="fade">
                                      <p:cBhvr>
                                        <p:cTn id="7" dur="500"/>
                                        <p:tgtEl>
                                          <p:spTgt spid="41063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0627">
                                            <p:txEl>
                                              <p:pRg st="0" end="0"/>
                                            </p:txEl>
                                          </p:spTgt>
                                        </p:tgtEl>
                                        <p:attrNameLst>
                                          <p:attrName>style.visibility</p:attrName>
                                        </p:attrNameLst>
                                      </p:cBhvr>
                                      <p:to>
                                        <p:strVal val="visible"/>
                                      </p:to>
                                    </p:set>
                                    <p:animEffect transition="in" filter="fade">
                                      <p:cBhvr>
                                        <p:cTn id="16" dur="500"/>
                                        <p:tgtEl>
                                          <p:spTgt spid="410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p:bldP spid="4106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eaLnBrk="1" hangingPunct="1"/>
            <a:r>
              <a:rPr lang="en-US" sz="4800">
                <a:latin typeface="Arial Narrow" charset="0"/>
              </a:rPr>
              <a:t>What Textbooks Don</a:t>
            </a:r>
            <a:r>
              <a:rPr lang="mr-IN" altLang="ja-JP" sz="4800">
                <a:latin typeface="Arial Narrow" charset="0"/>
              </a:rPr>
              <a:t>'</a:t>
            </a:r>
            <a:r>
              <a:rPr lang="en-US" sz="4800">
                <a:latin typeface="Arial Narrow" charset="0"/>
              </a:rPr>
              <a:t>t Contain</a:t>
            </a:r>
          </a:p>
        </p:txBody>
      </p:sp>
      <p:grpSp>
        <p:nvGrpSpPr>
          <p:cNvPr id="2" name="Group 15"/>
          <p:cNvGrpSpPr>
            <a:grpSpLocks/>
          </p:cNvGrpSpPr>
          <p:nvPr/>
        </p:nvGrpSpPr>
        <p:grpSpPr bwMode="auto">
          <a:xfrm>
            <a:off x="522288" y="1477963"/>
            <a:ext cx="3743325" cy="4197350"/>
            <a:chOff x="329" y="931"/>
            <a:chExt cx="2358" cy="2644"/>
          </a:xfrm>
        </p:grpSpPr>
        <p:pic>
          <p:nvPicPr>
            <p:cNvPr id="68619" name="Picture 6" descr="textbook-fraud-litopterna-thoatherium-diadiaphorus-macrauchenia">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b="55670"/>
            <a:stretch>
              <a:fillRect/>
            </a:stretch>
          </p:blipFill>
          <p:spPr bwMode="auto">
            <a:xfrm>
              <a:off x="439" y="931"/>
              <a:ext cx="1957" cy="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Text Box 8"/>
            <p:cNvSpPr txBox="1">
              <a:spLocks noChangeArrowheads="1"/>
            </p:cNvSpPr>
            <p:nvPr/>
          </p:nvSpPr>
          <p:spPr bwMode="auto">
            <a:xfrm>
              <a:off x="329" y="2860"/>
              <a:ext cx="2358"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lnSpc>
                  <a:spcPct val="90000"/>
                </a:lnSpc>
                <a:spcBef>
                  <a:spcPct val="10000"/>
                </a:spcBef>
              </a:pPr>
              <a:r>
                <a:rPr lang="en-US" sz="3600"/>
                <a:t>North America</a:t>
              </a:r>
            </a:p>
            <a:p>
              <a:pPr algn="ctr" eaLnBrk="1" hangingPunct="1">
                <a:lnSpc>
                  <a:spcPct val="90000"/>
                </a:lnSpc>
                <a:spcBef>
                  <a:spcPct val="10000"/>
                </a:spcBef>
              </a:pPr>
              <a:r>
                <a:rPr lang="en-US" sz="3600"/>
                <a:t>3-toed to 1-toe</a:t>
              </a:r>
            </a:p>
          </p:txBody>
        </p:sp>
      </p:grpSp>
      <p:grpSp>
        <p:nvGrpSpPr>
          <p:cNvPr id="3" name="Group 16"/>
          <p:cNvGrpSpPr>
            <a:grpSpLocks/>
          </p:cNvGrpSpPr>
          <p:nvPr/>
        </p:nvGrpSpPr>
        <p:grpSpPr bwMode="auto">
          <a:xfrm>
            <a:off x="4705350" y="1387475"/>
            <a:ext cx="4021138" cy="4287838"/>
            <a:chOff x="2964" y="874"/>
            <a:chExt cx="2533" cy="2701"/>
          </a:xfrm>
        </p:grpSpPr>
        <p:sp>
          <p:nvSpPr>
            <p:cNvPr id="68613" name="Text Box 10"/>
            <p:cNvSpPr txBox="1">
              <a:spLocks noChangeArrowheads="1"/>
            </p:cNvSpPr>
            <p:nvPr/>
          </p:nvSpPr>
          <p:spPr bwMode="auto">
            <a:xfrm>
              <a:off x="2964" y="2860"/>
              <a:ext cx="2533"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lnSpc>
                  <a:spcPct val="90000"/>
                </a:lnSpc>
                <a:spcBef>
                  <a:spcPct val="10000"/>
                </a:spcBef>
              </a:pPr>
              <a:r>
                <a:rPr lang="en-US" sz="3600"/>
                <a:t>South America </a:t>
              </a:r>
            </a:p>
            <a:p>
              <a:pPr algn="ctr" eaLnBrk="1" hangingPunct="1">
                <a:lnSpc>
                  <a:spcPct val="90000"/>
                </a:lnSpc>
                <a:spcBef>
                  <a:spcPct val="10000"/>
                </a:spcBef>
              </a:pPr>
              <a:r>
                <a:rPr lang="en-US" sz="3600"/>
                <a:t>1-toe to 3-toed</a:t>
              </a:r>
            </a:p>
          </p:txBody>
        </p:sp>
        <p:grpSp>
          <p:nvGrpSpPr>
            <p:cNvPr id="68614" name="Group 14"/>
            <p:cNvGrpSpPr>
              <a:grpSpLocks/>
            </p:cNvGrpSpPr>
            <p:nvPr/>
          </p:nvGrpSpPr>
          <p:grpSpPr bwMode="auto">
            <a:xfrm>
              <a:off x="3189" y="874"/>
              <a:ext cx="1953" cy="1882"/>
              <a:chOff x="3189" y="874"/>
              <a:chExt cx="1953" cy="1882"/>
            </a:xfrm>
          </p:grpSpPr>
          <p:pic>
            <p:nvPicPr>
              <p:cNvPr id="68615" name="Picture 7" descr="textbook-fraud-litopterna-thoatherium-diadiaphorus-macrauchenia">
                <a:hlinkClick r:id="rId2"/>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89" y="874"/>
                <a:ext cx="1953" cy="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Rectangle 11"/>
              <p:cNvSpPr>
                <a:spLocks noChangeArrowheads="1"/>
              </p:cNvSpPr>
              <p:nvPr/>
            </p:nvSpPr>
            <p:spPr bwMode="auto">
              <a:xfrm>
                <a:off x="3465" y="2450"/>
                <a:ext cx="101" cy="2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8617" name="Rectangle 12"/>
              <p:cNvSpPr>
                <a:spLocks noChangeArrowheads="1"/>
              </p:cNvSpPr>
              <p:nvPr/>
            </p:nvSpPr>
            <p:spPr bwMode="auto">
              <a:xfrm>
                <a:off x="4210" y="2509"/>
                <a:ext cx="128" cy="2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8618" name="Rectangle 13"/>
              <p:cNvSpPr>
                <a:spLocks noChangeArrowheads="1"/>
              </p:cNvSpPr>
              <p:nvPr/>
            </p:nvSpPr>
            <p:spPr bwMode="auto">
              <a:xfrm>
                <a:off x="4822" y="2509"/>
                <a:ext cx="110" cy="2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361950" y="100013"/>
            <a:ext cx="8782050" cy="1041400"/>
          </a:xfrm>
        </p:spPr>
        <p:txBody>
          <a:bodyPr/>
          <a:lstStyle/>
          <a:p>
            <a:pPr eaLnBrk="1" hangingPunct="1">
              <a:lnSpc>
                <a:spcPct val="90000"/>
              </a:lnSpc>
            </a:pPr>
            <a:r>
              <a:rPr lang="en-US">
                <a:latin typeface="Arial Narrow" charset="0"/>
              </a:rPr>
              <a:t>What do the Facts Support?</a:t>
            </a:r>
          </a:p>
        </p:txBody>
      </p:sp>
      <p:sp>
        <p:nvSpPr>
          <p:cNvPr id="280579" name="Text Box 3"/>
          <p:cNvSpPr txBox="1">
            <a:spLocks noChangeArrowheads="1"/>
          </p:cNvSpPr>
          <p:nvPr/>
        </p:nvSpPr>
        <p:spPr bwMode="auto">
          <a:xfrm>
            <a:off x="1501775" y="5327650"/>
            <a:ext cx="6238875" cy="1219200"/>
          </a:xfrm>
          <a:prstGeom prst="rect">
            <a:avLst/>
          </a:prstGeom>
          <a:solidFill>
            <a:srgbClr val="000066"/>
          </a:solidFill>
          <a:ln w="2857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sz="3600">
                <a:solidFill>
                  <a:schemeClr val="bg1"/>
                </a:solidFill>
                <a:ea typeface="+mn-ea"/>
                <a:cs typeface="+mn-cs"/>
              </a:rPr>
              <a:t>Where are the thousands of observable intermediates?</a:t>
            </a:r>
          </a:p>
        </p:txBody>
      </p:sp>
      <p:pic>
        <p:nvPicPr>
          <p:cNvPr id="69636" name="Picture 4" descr="trilobit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013" y="57150"/>
            <a:ext cx="641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581" name="Text Box 5"/>
          <p:cNvSpPr txBox="1">
            <a:spLocks noChangeArrowheads="1"/>
          </p:cNvSpPr>
          <p:nvPr/>
        </p:nvSpPr>
        <p:spPr bwMode="auto">
          <a:xfrm>
            <a:off x="4673600" y="1363663"/>
            <a:ext cx="3932238" cy="557212"/>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grpSp>
        <p:nvGrpSpPr>
          <p:cNvPr id="2" name="Group 6"/>
          <p:cNvGrpSpPr>
            <a:grpSpLocks/>
          </p:cNvGrpSpPr>
          <p:nvPr/>
        </p:nvGrpSpPr>
        <p:grpSpPr bwMode="auto">
          <a:xfrm>
            <a:off x="361950" y="1363663"/>
            <a:ext cx="4306888" cy="2951162"/>
            <a:chOff x="228" y="859"/>
            <a:chExt cx="2713" cy="1859"/>
          </a:xfrm>
        </p:grpSpPr>
        <p:sp>
          <p:nvSpPr>
            <p:cNvPr id="69643" name="Text Box 7"/>
            <p:cNvSpPr txBox="1">
              <a:spLocks noChangeArrowheads="1"/>
            </p:cNvSpPr>
            <p:nvPr/>
          </p:nvSpPr>
          <p:spPr bwMode="auto">
            <a:xfrm>
              <a:off x="228" y="859"/>
              <a:ext cx="2707" cy="1859"/>
            </a:xfrm>
            <a:prstGeom prst="rect">
              <a:avLst/>
            </a:prstGeom>
            <a:solidFill>
              <a:srgbClr val="BDDEFF"/>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40000"/>
                </a:spcBef>
              </a:pPr>
              <a:r>
                <a:rPr lang="en-US"/>
                <a:t>Precambrian – Cambrian</a:t>
              </a:r>
            </a:p>
            <a:p>
              <a:pPr eaLnBrk="1" hangingPunct="1">
                <a:spcBef>
                  <a:spcPct val="40000"/>
                </a:spcBef>
              </a:pPr>
              <a:r>
                <a:rPr lang="en-US"/>
                <a:t>Invertebrate – Vertebrate</a:t>
              </a:r>
            </a:p>
            <a:p>
              <a:pPr eaLnBrk="1" hangingPunct="1">
                <a:spcBef>
                  <a:spcPct val="40000"/>
                </a:spcBef>
              </a:pPr>
              <a:r>
                <a:rPr lang="en-US"/>
                <a:t>Fish – Amphibian</a:t>
              </a:r>
            </a:p>
            <a:p>
              <a:pPr eaLnBrk="1" hangingPunct="1">
                <a:spcBef>
                  <a:spcPct val="40000"/>
                </a:spcBef>
              </a:pPr>
              <a:r>
                <a:rPr lang="en-US"/>
                <a:t>Horse and Whale</a:t>
              </a:r>
            </a:p>
            <a:p>
              <a:pPr eaLnBrk="1" hangingPunct="1">
                <a:spcBef>
                  <a:spcPct val="40000"/>
                </a:spcBef>
              </a:pPr>
              <a:r>
                <a:rPr lang="en-US"/>
                <a:t>Birds</a:t>
              </a:r>
            </a:p>
          </p:txBody>
        </p:sp>
        <p:sp>
          <p:nvSpPr>
            <p:cNvPr id="69644" name="Line 8"/>
            <p:cNvSpPr>
              <a:spLocks noChangeShapeType="1"/>
            </p:cNvSpPr>
            <p:nvPr/>
          </p:nvSpPr>
          <p:spPr bwMode="auto">
            <a:xfrm>
              <a:off x="229" y="1216"/>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5" name="Line 9"/>
            <p:cNvSpPr>
              <a:spLocks noChangeShapeType="1"/>
            </p:cNvSpPr>
            <p:nvPr/>
          </p:nvSpPr>
          <p:spPr bwMode="auto">
            <a:xfrm>
              <a:off x="235" y="1600"/>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6" name="Line 10"/>
            <p:cNvSpPr>
              <a:spLocks noChangeShapeType="1"/>
            </p:cNvSpPr>
            <p:nvPr/>
          </p:nvSpPr>
          <p:spPr bwMode="auto">
            <a:xfrm>
              <a:off x="233" y="1979"/>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7" name="Line 11"/>
            <p:cNvSpPr>
              <a:spLocks noChangeShapeType="1"/>
            </p:cNvSpPr>
            <p:nvPr/>
          </p:nvSpPr>
          <p:spPr bwMode="auto">
            <a:xfrm>
              <a:off x="234" y="2355"/>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0588" name="Text Box 12"/>
          <p:cNvSpPr txBox="1">
            <a:spLocks noChangeArrowheads="1"/>
          </p:cNvSpPr>
          <p:nvPr/>
        </p:nvSpPr>
        <p:spPr bwMode="auto">
          <a:xfrm>
            <a:off x="4681538" y="1965325"/>
            <a:ext cx="3932237" cy="557213"/>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pic>
        <p:nvPicPr>
          <p:cNvPr id="280589" name="Picture 13" descr="bible"/>
          <p:cNvPicPr>
            <a:picLocks noChangeAspect="1" noChangeArrowheads="1"/>
          </p:cNvPicPr>
          <p:nvPr/>
        </p:nvPicPr>
        <p:blipFill>
          <a:blip r:embed="rId3" cstate="screen">
            <a:lum bright="16000" contrast="-6000"/>
            <a:extLst>
              <a:ext uri="{28A0092B-C50C-407E-A947-70E740481C1C}">
                <a14:useLocalDpi xmlns:a14="http://schemas.microsoft.com/office/drawing/2010/main"/>
              </a:ext>
            </a:extLst>
          </a:blip>
          <a:srcRect/>
          <a:stretch>
            <a:fillRect/>
          </a:stretch>
        </p:blipFill>
        <p:spPr bwMode="auto">
          <a:xfrm>
            <a:off x="6175375" y="3817938"/>
            <a:ext cx="9080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590" name="Text Box 14"/>
          <p:cNvSpPr txBox="1">
            <a:spLocks noChangeArrowheads="1"/>
          </p:cNvSpPr>
          <p:nvPr/>
        </p:nvSpPr>
        <p:spPr bwMode="auto">
          <a:xfrm>
            <a:off x="4673600" y="2552700"/>
            <a:ext cx="3932238" cy="557213"/>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sp>
        <p:nvSpPr>
          <p:cNvPr id="280591" name="Text Box 15"/>
          <p:cNvSpPr txBox="1">
            <a:spLocks noChangeArrowheads="1"/>
          </p:cNvSpPr>
          <p:nvPr/>
        </p:nvSpPr>
        <p:spPr bwMode="auto">
          <a:xfrm>
            <a:off x="4665663" y="3154363"/>
            <a:ext cx="3932237" cy="557212"/>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80581"/>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80588"/>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8059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280591"/>
                                        </p:tgtEl>
                                        <p:attrNameLst>
                                          <p:attrName>style.visibility</p:attrName>
                                        </p:attrNameLst>
                                      </p:cBhvr>
                                      <p:to>
                                        <p:strVal val="visible"/>
                                      </p:to>
                                    </p:set>
                                    <p:anim calcmode="lin" valueType="num">
                                      <p:cBhvr>
                                        <p:cTn id="21" dur="500" fill="hold"/>
                                        <p:tgtEl>
                                          <p:spTgt spid="280591"/>
                                        </p:tgtEl>
                                        <p:attrNameLst>
                                          <p:attrName>ppt_w</p:attrName>
                                        </p:attrNameLst>
                                      </p:cBhvr>
                                      <p:tavLst>
                                        <p:tav tm="0">
                                          <p:val>
                                            <p:fltVal val="0"/>
                                          </p:val>
                                        </p:tav>
                                        <p:tav tm="100000">
                                          <p:val>
                                            <p:strVal val="#ppt_w"/>
                                          </p:val>
                                        </p:tav>
                                      </p:tavLst>
                                    </p:anim>
                                    <p:anim calcmode="lin" valueType="num">
                                      <p:cBhvr>
                                        <p:cTn id="22" dur="500" fill="hold"/>
                                        <p:tgtEl>
                                          <p:spTgt spid="280591"/>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500"/>
                            </p:stCondLst>
                            <p:childTnLst>
                              <p:par>
                                <p:cTn id="24" presetID="30" presetClass="entr" presetSubtype="0" fill="hold" nodeType="afterEffect">
                                  <p:stCondLst>
                                    <p:cond delay="0"/>
                                  </p:stCondLst>
                                  <p:childTnLst>
                                    <p:set>
                                      <p:cBhvr>
                                        <p:cTn id="25" dur="1" fill="hold">
                                          <p:stCondLst>
                                            <p:cond delay="0"/>
                                          </p:stCondLst>
                                        </p:cTn>
                                        <p:tgtEl>
                                          <p:spTgt spid="280589"/>
                                        </p:tgtEl>
                                        <p:attrNameLst>
                                          <p:attrName>style.visibility</p:attrName>
                                        </p:attrNameLst>
                                      </p:cBhvr>
                                      <p:to>
                                        <p:strVal val="visible"/>
                                      </p:to>
                                    </p:set>
                                    <p:animEffect transition="in" filter="fade">
                                      <p:cBhvr>
                                        <p:cTn id="26" dur="800" decel="100000"/>
                                        <p:tgtEl>
                                          <p:spTgt spid="280589"/>
                                        </p:tgtEl>
                                      </p:cBhvr>
                                    </p:animEffect>
                                    <p:anim calcmode="lin" valueType="num">
                                      <p:cBhvr>
                                        <p:cTn id="27" dur="800" decel="100000" fill="hold"/>
                                        <p:tgtEl>
                                          <p:spTgt spid="280589"/>
                                        </p:tgtEl>
                                        <p:attrNameLst>
                                          <p:attrName>style.rotation</p:attrName>
                                        </p:attrNameLst>
                                      </p:cBhvr>
                                      <p:tavLst>
                                        <p:tav tm="0">
                                          <p:val>
                                            <p:fltVal val="-90"/>
                                          </p:val>
                                        </p:tav>
                                        <p:tav tm="100000">
                                          <p:val>
                                            <p:fltVal val="0"/>
                                          </p:val>
                                        </p:tav>
                                      </p:tavLst>
                                    </p:anim>
                                    <p:anim calcmode="lin" valueType="num">
                                      <p:cBhvr>
                                        <p:cTn id="28" dur="800" decel="100000" fill="hold"/>
                                        <p:tgtEl>
                                          <p:spTgt spid="280589"/>
                                        </p:tgtEl>
                                        <p:attrNameLst>
                                          <p:attrName>ppt_x</p:attrName>
                                        </p:attrNameLst>
                                      </p:cBhvr>
                                      <p:tavLst>
                                        <p:tav tm="0">
                                          <p:val>
                                            <p:strVal val="#ppt_x+0.4"/>
                                          </p:val>
                                        </p:tav>
                                        <p:tav tm="100000">
                                          <p:val>
                                            <p:strVal val="#ppt_x-0.05"/>
                                          </p:val>
                                        </p:tav>
                                      </p:tavLst>
                                    </p:anim>
                                    <p:anim calcmode="lin" valueType="num">
                                      <p:cBhvr>
                                        <p:cTn id="29" dur="800" decel="100000" fill="hold"/>
                                        <p:tgtEl>
                                          <p:spTgt spid="280589"/>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80589"/>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80589"/>
                                        </p:tgtEl>
                                        <p:attrNameLst>
                                          <p:attrName>ppt_y</p:attrName>
                                        </p:attrNameLst>
                                      </p:cBhvr>
                                      <p:tavLst>
                                        <p:tav tm="0">
                                          <p:val>
                                            <p:strVal val="#ppt_y+0.1"/>
                                          </p:val>
                                        </p:tav>
                                        <p:tav tm="100000">
                                          <p:val>
                                            <p:strVal val="#ppt_y"/>
                                          </p:val>
                                        </p:tav>
                                      </p:tavLst>
                                    </p:anim>
                                  </p:childTnLst>
                                </p:cTn>
                              </p:par>
                            </p:childTnLst>
                          </p:cTn>
                        </p:par>
                        <p:par>
                          <p:cTn id="32" fill="hold" nodeType="afterGroup">
                            <p:stCondLst>
                              <p:cond delay="1500"/>
                            </p:stCondLst>
                            <p:childTnLst>
                              <p:par>
                                <p:cTn id="33" presetID="17" presetClass="entr" presetSubtype="10" fill="hold" grpId="0" nodeType="afterEffect">
                                  <p:stCondLst>
                                    <p:cond delay="0"/>
                                  </p:stCondLst>
                                  <p:childTnLst>
                                    <p:set>
                                      <p:cBhvr>
                                        <p:cTn id="34" dur="1" fill="hold">
                                          <p:stCondLst>
                                            <p:cond delay="0"/>
                                          </p:stCondLst>
                                        </p:cTn>
                                        <p:tgtEl>
                                          <p:spTgt spid="280579"/>
                                        </p:tgtEl>
                                        <p:attrNameLst>
                                          <p:attrName>style.visibility</p:attrName>
                                        </p:attrNameLst>
                                      </p:cBhvr>
                                      <p:to>
                                        <p:strVal val="visible"/>
                                      </p:to>
                                    </p:set>
                                    <p:anim calcmode="lin" valueType="num">
                                      <p:cBhvr>
                                        <p:cTn id="35" dur="500" fill="hold"/>
                                        <p:tgtEl>
                                          <p:spTgt spid="280579"/>
                                        </p:tgtEl>
                                        <p:attrNameLst>
                                          <p:attrName>ppt_w</p:attrName>
                                        </p:attrNameLst>
                                      </p:cBhvr>
                                      <p:tavLst>
                                        <p:tav tm="0">
                                          <p:val>
                                            <p:fltVal val="0"/>
                                          </p:val>
                                        </p:tav>
                                        <p:tav tm="100000">
                                          <p:val>
                                            <p:strVal val="#ppt_w"/>
                                          </p:val>
                                        </p:tav>
                                      </p:tavLst>
                                    </p:anim>
                                    <p:anim calcmode="lin" valueType="num">
                                      <p:cBhvr>
                                        <p:cTn id="36" dur="500" fill="hold"/>
                                        <p:tgtEl>
                                          <p:spTgt spid="2805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animBg="1" autoUpdateAnimBg="0"/>
      <p:bldP spid="280581" grpId="0" animBg="1"/>
      <p:bldP spid="280588" grpId="0" animBg="1"/>
      <p:bldP spid="280590" grpId="0" animBg="1"/>
      <p:bldP spid="2805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276225" y="0"/>
            <a:ext cx="8867775" cy="1143000"/>
          </a:xfrm>
        </p:spPr>
        <p:txBody>
          <a:bodyPr/>
          <a:lstStyle/>
          <a:p>
            <a:pPr eaLnBrk="1" hangingPunct="1"/>
            <a:r>
              <a:rPr lang="en-US" sz="4800">
                <a:latin typeface="Arial Narrow" charset="0"/>
              </a:rPr>
              <a:t>Whale Evolution: A Study of Deception</a:t>
            </a:r>
          </a:p>
        </p:txBody>
      </p:sp>
      <p:pic>
        <p:nvPicPr>
          <p:cNvPr id="70659" name="Picture 3" descr="whale evolu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7475" y="1519238"/>
            <a:ext cx="4711700" cy="3944937"/>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13348" name="Text Box 4"/>
          <p:cNvSpPr txBox="1">
            <a:spLocks noChangeArrowheads="1"/>
          </p:cNvSpPr>
          <p:nvPr/>
        </p:nvSpPr>
        <p:spPr bwMode="auto">
          <a:xfrm>
            <a:off x="4865688" y="1152525"/>
            <a:ext cx="4278312" cy="514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lnSpc>
                <a:spcPct val="90000"/>
              </a:lnSpc>
              <a:spcBef>
                <a:spcPct val="50000"/>
              </a:spcBef>
            </a:pPr>
            <a:r>
              <a:rPr lang="mr-IN" altLang="ja-JP">
                <a:solidFill>
                  <a:schemeClr val="tx1"/>
                </a:solidFill>
              </a:rPr>
              <a:t>"</a:t>
            </a:r>
            <a:r>
              <a:rPr lang="en-US">
                <a:solidFill>
                  <a:schemeClr val="tx1"/>
                </a:solidFill>
              </a:rPr>
              <a:t>For instance, modern whales are the descendants of four-legged land animals that are also the ancestors of horses and cows. As you can see in </a:t>
            </a:r>
            <a:r>
              <a:rPr lang="en-US">
                <a:solidFill>
                  <a:srgbClr val="FF0000"/>
                </a:solidFill>
              </a:rPr>
              <a:t>Figure 10-4</a:t>
            </a:r>
            <a:r>
              <a:rPr lang="en-US">
                <a:solidFill>
                  <a:schemeClr val="tx1"/>
                </a:solidFill>
              </a:rPr>
              <a:t>, fossil intermediates between modern whales and their 60-million-year-old ancestor reveal a history of slow transformation.</a:t>
            </a:r>
            <a:r>
              <a:rPr lang="mr-IN" altLang="ja-JP">
                <a:solidFill>
                  <a:schemeClr val="tx1"/>
                </a:solidFill>
              </a:rPr>
              <a:t>"</a:t>
            </a:r>
            <a:endParaRPr lang="en-US">
              <a:solidFill>
                <a:schemeClr val="tx1"/>
              </a:solidFill>
            </a:endParaRPr>
          </a:p>
        </p:txBody>
      </p:sp>
      <p:sp>
        <p:nvSpPr>
          <p:cNvPr id="70661" name="Text Box 5"/>
          <p:cNvSpPr txBox="1">
            <a:spLocks noChangeArrowheads="1"/>
          </p:cNvSpPr>
          <p:nvPr/>
        </p:nvSpPr>
        <p:spPr bwMode="auto">
          <a:xfrm>
            <a:off x="365125" y="5454650"/>
            <a:ext cx="39782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lnSpc>
                <a:spcPct val="90000"/>
              </a:lnSpc>
              <a:spcBef>
                <a:spcPct val="50000"/>
              </a:spcBef>
            </a:pPr>
            <a:r>
              <a:rPr lang="en-US" i="1">
                <a:solidFill>
                  <a:schemeClr val="tx1"/>
                </a:solidFill>
              </a:rPr>
              <a:t>Biology: Visualizing </a:t>
            </a:r>
            <a:r>
              <a:rPr lang="en-US">
                <a:solidFill>
                  <a:schemeClr val="tx1"/>
                </a:solidFill>
              </a:rPr>
              <a:t>Life, Holt, Rinehart and Winston, 1998, p. 177.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3348"/>
                                        </p:tgtEl>
                                        <p:attrNameLst>
                                          <p:attrName>style.visibility</p:attrName>
                                        </p:attrNameLst>
                                      </p:cBhvr>
                                      <p:to>
                                        <p:strVal val="visible"/>
                                      </p:to>
                                    </p:set>
                                    <p:animEffect transition="in" filter="fade">
                                      <p:cBhvr>
                                        <p:cTn id="7" dur="500"/>
                                        <p:tgtEl>
                                          <p:spTgt spid="313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r>
              <a:rPr lang="en-US">
                <a:latin typeface="Arial Narrow" charset="0"/>
              </a:rPr>
              <a:t>Evolution History of the Life</a:t>
            </a:r>
          </a:p>
        </p:txBody>
      </p:sp>
      <p:sp>
        <p:nvSpPr>
          <p:cNvPr id="304131" name="Rectangle 3"/>
          <p:cNvSpPr>
            <a:spLocks noGrp="1" noChangeArrowheads="1"/>
          </p:cNvSpPr>
          <p:nvPr>
            <p:ph type="body" idx="1"/>
          </p:nvPr>
        </p:nvSpPr>
        <p:spPr>
          <a:xfrm>
            <a:off x="700088" y="1139825"/>
            <a:ext cx="7772400" cy="1211263"/>
          </a:xfrm>
        </p:spPr>
        <p:txBody>
          <a:bodyPr/>
          <a:lstStyle/>
          <a:p>
            <a:pPr marL="0" indent="0" algn="ctr" eaLnBrk="1" hangingPunct="1">
              <a:buFont typeface="Wingdings" charset="0"/>
              <a:buNone/>
            </a:pPr>
            <a:r>
              <a:rPr lang="en-US">
                <a:latin typeface="Arial" charset="0"/>
              </a:rPr>
              <a:t>All species evolved over billions of years from a common ancestor</a:t>
            </a:r>
          </a:p>
        </p:txBody>
      </p:sp>
      <p:pic>
        <p:nvPicPr>
          <p:cNvPr id="40964" name="Picture 4" descr="003 Geologic Time Scale96"/>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86388" y="2401888"/>
            <a:ext cx="3544887" cy="429895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5"/>
          <p:cNvGrpSpPr>
            <a:grpSpLocks/>
          </p:cNvGrpSpPr>
          <p:nvPr/>
        </p:nvGrpSpPr>
        <p:grpSpPr bwMode="auto">
          <a:xfrm>
            <a:off x="328613" y="2757488"/>
            <a:ext cx="4706937" cy="3652837"/>
            <a:chOff x="207" y="1737"/>
            <a:chExt cx="2965" cy="2301"/>
          </a:xfrm>
        </p:grpSpPr>
        <p:pic>
          <p:nvPicPr>
            <p:cNvPr id="40966" name="Picture 8" descr="Evolution book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6" y="1737"/>
              <a:ext cx="901" cy="1179"/>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40967" name="Picture 9" descr="evolution book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7" y="1737"/>
              <a:ext cx="775" cy="1194"/>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40968" name="Picture 14" descr="finding darwins go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58" y="1737"/>
              <a:ext cx="814"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5" descr="textbook cover"/>
            <p:cNvPicPr>
              <a:picLocks noChangeAspect="1" noChangeArrowheads="1"/>
            </p:cNvPicPr>
            <p:nvPr/>
          </p:nvPicPr>
          <p:blipFill>
            <a:blip r:embed="rId6" cstate="screen">
              <a:lum bright="10000" contrast="-4000"/>
              <a:extLst>
                <a:ext uri="{28A0092B-C50C-407E-A947-70E740481C1C}">
                  <a14:useLocalDpi xmlns:a14="http://schemas.microsoft.com/office/drawing/2010/main"/>
                </a:ext>
              </a:extLst>
            </a:blip>
            <a:srcRect/>
            <a:stretch>
              <a:fillRect/>
            </a:stretch>
          </p:blipFill>
          <p:spPr bwMode="auto">
            <a:xfrm>
              <a:off x="280" y="2517"/>
              <a:ext cx="1189" cy="1476"/>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40970" name="Picture 6" descr="biology book2"/>
            <p:cNvPicPr>
              <a:picLocks noChangeAspect="1" noChangeArrowheads="1"/>
            </p:cNvPicPr>
            <p:nvPr/>
          </p:nvPicPr>
          <p:blipFill>
            <a:blip r:embed="rId7" cstate="screen">
              <a:lum bright="10000" contrast="-4000"/>
              <a:extLst>
                <a:ext uri="{28A0092B-C50C-407E-A947-70E740481C1C}">
                  <a14:useLocalDpi xmlns:a14="http://schemas.microsoft.com/office/drawing/2010/main"/>
                </a:ext>
              </a:extLst>
            </a:blip>
            <a:srcRect/>
            <a:stretch>
              <a:fillRect/>
            </a:stretch>
          </p:blipFill>
          <p:spPr bwMode="auto">
            <a:xfrm>
              <a:off x="1830" y="2517"/>
              <a:ext cx="1161" cy="1521"/>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Effect transition="in" filter="fade">
                                      <p:cBhvr>
                                        <p:cTn id="7" dur="500"/>
                                        <p:tgtEl>
                                          <p:spTgt spid="304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eaLnBrk="1" hangingPunct="1"/>
            <a:r>
              <a:rPr lang="en-US">
                <a:latin typeface="Arial Narrow" charset="0"/>
              </a:rPr>
              <a:t>Whales: Unique Features</a:t>
            </a:r>
          </a:p>
        </p:txBody>
      </p:sp>
      <p:sp>
        <p:nvSpPr>
          <p:cNvPr id="323587" name="Rectangle 3"/>
          <p:cNvSpPr>
            <a:spLocks noGrp="1" noChangeArrowheads="1"/>
          </p:cNvSpPr>
          <p:nvPr>
            <p:ph type="body" idx="1"/>
          </p:nvPr>
        </p:nvSpPr>
        <p:spPr>
          <a:xfrm>
            <a:off x="381000" y="1127125"/>
            <a:ext cx="8439150" cy="5448300"/>
          </a:xfrm>
        </p:spPr>
        <p:txBody>
          <a:bodyPr/>
          <a:lstStyle/>
          <a:p>
            <a:pPr eaLnBrk="1" hangingPunct="1">
              <a:lnSpc>
                <a:spcPct val="90000"/>
              </a:lnSpc>
              <a:spcBef>
                <a:spcPct val="45000"/>
              </a:spcBef>
            </a:pPr>
            <a:r>
              <a:rPr lang="en-US">
                <a:latin typeface="Arial" charset="0"/>
              </a:rPr>
              <a:t>Enormous lung capacity with efficient oxygen exchange for long dives</a:t>
            </a:r>
          </a:p>
          <a:p>
            <a:pPr eaLnBrk="1" hangingPunct="1">
              <a:lnSpc>
                <a:spcPct val="90000"/>
              </a:lnSpc>
              <a:spcBef>
                <a:spcPct val="45000"/>
              </a:spcBef>
            </a:pPr>
            <a:r>
              <a:rPr lang="en-US">
                <a:latin typeface="Arial" charset="0"/>
              </a:rPr>
              <a:t>Powerful tail with large horizontal flukes</a:t>
            </a:r>
          </a:p>
          <a:p>
            <a:pPr eaLnBrk="1" hangingPunct="1">
              <a:lnSpc>
                <a:spcPct val="90000"/>
              </a:lnSpc>
              <a:spcBef>
                <a:spcPct val="45000"/>
              </a:spcBef>
            </a:pPr>
            <a:r>
              <a:rPr lang="en-US">
                <a:latin typeface="Arial" charset="0"/>
              </a:rPr>
              <a:t>Eyes designed to see underwater and withstand high pressure</a:t>
            </a:r>
          </a:p>
          <a:p>
            <a:pPr eaLnBrk="1" hangingPunct="1">
              <a:lnSpc>
                <a:spcPct val="90000"/>
              </a:lnSpc>
              <a:spcBef>
                <a:spcPct val="45000"/>
              </a:spcBef>
            </a:pPr>
            <a:r>
              <a:rPr lang="en-US">
                <a:latin typeface="Arial" charset="0"/>
              </a:rPr>
              <a:t>Ears designed to pick up airborne sound waves and eardrum to withstand high pressure</a:t>
            </a:r>
          </a:p>
          <a:p>
            <a:pPr eaLnBrk="1" hangingPunct="1">
              <a:lnSpc>
                <a:spcPct val="90000"/>
              </a:lnSpc>
              <a:spcBef>
                <a:spcPct val="45000"/>
              </a:spcBef>
            </a:pPr>
            <a:r>
              <a:rPr lang="en-US">
                <a:latin typeface="Arial" charset="0"/>
              </a:rPr>
              <a:t>Skin lacking hair and sweat glands, but incorporate fatty blubber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Effect transition="in" filter="fade">
                                      <p:cBhvr>
                                        <p:cTn id="7" dur="500"/>
                                        <p:tgtEl>
                                          <p:spTgt spid="323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3587">
                                            <p:txEl>
                                              <p:pRg st="1" end="1"/>
                                            </p:txEl>
                                          </p:spTgt>
                                        </p:tgtEl>
                                        <p:attrNameLst>
                                          <p:attrName>style.visibility</p:attrName>
                                        </p:attrNameLst>
                                      </p:cBhvr>
                                      <p:to>
                                        <p:strVal val="visible"/>
                                      </p:to>
                                    </p:set>
                                    <p:animEffect transition="in" filter="fade">
                                      <p:cBhvr>
                                        <p:cTn id="12" dur="500"/>
                                        <p:tgtEl>
                                          <p:spTgt spid="323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3587">
                                            <p:txEl>
                                              <p:pRg st="2" end="2"/>
                                            </p:txEl>
                                          </p:spTgt>
                                        </p:tgtEl>
                                        <p:attrNameLst>
                                          <p:attrName>style.visibility</p:attrName>
                                        </p:attrNameLst>
                                      </p:cBhvr>
                                      <p:to>
                                        <p:strVal val="visible"/>
                                      </p:to>
                                    </p:set>
                                    <p:animEffect transition="in" filter="fade">
                                      <p:cBhvr>
                                        <p:cTn id="17" dur="500"/>
                                        <p:tgtEl>
                                          <p:spTgt spid="323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3587">
                                            <p:txEl>
                                              <p:pRg st="3" end="3"/>
                                            </p:txEl>
                                          </p:spTgt>
                                        </p:tgtEl>
                                        <p:attrNameLst>
                                          <p:attrName>style.visibility</p:attrName>
                                        </p:attrNameLst>
                                      </p:cBhvr>
                                      <p:to>
                                        <p:strVal val="visible"/>
                                      </p:to>
                                    </p:set>
                                    <p:animEffect transition="in" filter="fade">
                                      <p:cBhvr>
                                        <p:cTn id="22" dur="500"/>
                                        <p:tgtEl>
                                          <p:spTgt spid="3235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3587">
                                            <p:txEl>
                                              <p:pRg st="4" end="4"/>
                                            </p:txEl>
                                          </p:spTgt>
                                        </p:tgtEl>
                                        <p:attrNameLst>
                                          <p:attrName>style.visibility</p:attrName>
                                        </p:attrNameLst>
                                      </p:cBhvr>
                                      <p:to>
                                        <p:strVal val="visible"/>
                                      </p:to>
                                    </p:set>
                                    <p:animEffect transition="in" filter="fade">
                                      <p:cBhvr>
                                        <p:cTn id="27" dur="500"/>
                                        <p:tgtEl>
                                          <p:spTgt spid="323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1" name="Rectangle 3"/>
          <p:cNvSpPr>
            <a:spLocks noGrp="1" noChangeArrowheads="1"/>
          </p:cNvSpPr>
          <p:nvPr>
            <p:ph type="body" idx="4294967295"/>
          </p:nvPr>
        </p:nvSpPr>
        <p:spPr>
          <a:xfrm>
            <a:off x="288925" y="211138"/>
            <a:ext cx="8397875" cy="3300412"/>
          </a:xfrm>
        </p:spPr>
        <p:txBody>
          <a:bodyPr/>
          <a:lstStyle/>
          <a:p>
            <a:pPr eaLnBrk="1" hangingPunct="1">
              <a:lnSpc>
                <a:spcPct val="90000"/>
              </a:lnSpc>
              <a:spcBef>
                <a:spcPct val="40000"/>
              </a:spcBef>
            </a:pPr>
            <a:r>
              <a:rPr lang="en-US">
                <a:latin typeface="Arial" charset="0"/>
              </a:rPr>
              <a:t>Whale fins and tongues have counter-current heat exchangers to minimize heat loss</a:t>
            </a:r>
          </a:p>
          <a:p>
            <a:pPr eaLnBrk="1" hangingPunct="1">
              <a:lnSpc>
                <a:spcPct val="90000"/>
              </a:lnSpc>
              <a:spcBef>
                <a:spcPct val="40000"/>
              </a:spcBef>
            </a:pPr>
            <a:r>
              <a:rPr lang="en-US">
                <a:latin typeface="Arial" charset="0"/>
              </a:rPr>
              <a:t>Nostrils on top of the head (blowholes)</a:t>
            </a:r>
          </a:p>
          <a:p>
            <a:pPr eaLnBrk="1" hangingPunct="1">
              <a:lnSpc>
                <a:spcPct val="90000"/>
              </a:lnSpc>
              <a:spcBef>
                <a:spcPct val="40000"/>
              </a:spcBef>
            </a:pPr>
            <a:r>
              <a:rPr lang="en-US">
                <a:latin typeface="Arial" charset="0"/>
              </a:rPr>
              <a:t>Breastfeed under water</a:t>
            </a:r>
          </a:p>
          <a:p>
            <a:pPr eaLnBrk="1" hangingPunct="1">
              <a:lnSpc>
                <a:spcPct val="90000"/>
              </a:lnSpc>
              <a:spcBef>
                <a:spcPct val="40000"/>
              </a:spcBef>
            </a:pPr>
            <a:r>
              <a:rPr lang="en-US">
                <a:latin typeface="Arial" charset="0"/>
              </a:rPr>
              <a:t>Sonar capacity</a:t>
            </a:r>
            <a:endParaRPr lang="en-US" sz="3600">
              <a:latin typeface="Arial" charset="0"/>
            </a:endParaRPr>
          </a:p>
        </p:txBody>
      </p:sp>
      <p:sp>
        <p:nvSpPr>
          <p:cNvPr id="324612" name="Text Box 4"/>
          <p:cNvSpPr txBox="1">
            <a:spLocks noChangeArrowheads="1"/>
          </p:cNvSpPr>
          <p:nvPr/>
        </p:nvSpPr>
        <p:spPr bwMode="auto">
          <a:xfrm>
            <a:off x="781050" y="4522788"/>
            <a:ext cx="7893050" cy="1797050"/>
          </a:xfrm>
          <a:prstGeom prst="rect">
            <a:avLst/>
          </a:prstGeom>
          <a:solidFill>
            <a:srgbClr val="000066"/>
          </a:solidFill>
          <a:ln w="57150">
            <a:solidFill>
              <a:schemeClr val="accent2"/>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chemeClr val="bg1"/>
                </a:solidFill>
              </a:rPr>
              <a:t>Is there any observable evidence of these changes or is it all based on artists drawings?</a:t>
            </a:r>
          </a:p>
        </p:txBody>
      </p:sp>
      <p:sp>
        <p:nvSpPr>
          <p:cNvPr id="324613" name="WordArt 5"/>
          <p:cNvSpPr>
            <a:spLocks noChangeArrowheads="1" noChangeShapeType="1" noTextEdit="1"/>
          </p:cNvSpPr>
          <p:nvPr/>
        </p:nvSpPr>
        <p:spPr bwMode="auto">
          <a:xfrm>
            <a:off x="2616200" y="3786188"/>
            <a:ext cx="413385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660066"/>
                </a:solidFill>
                <a:effectLst>
                  <a:prstShdw prst="shdw17" dist="17961" dir="2700000">
                    <a:srgbClr val="3D003D">
                      <a:alpha val="74997"/>
                    </a:srgbClr>
                  </a:prstShdw>
                </a:effectLst>
                <a:latin typeface="Arial Black"/>
                <a:ea typeface="Arial Black"/>
                <a:cs typeface="Arial Black"/>
              </a:rPr>
              <a:t>Critical Thinking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Effect transition="in" filter="fade">
                                      <p:cBhvr>
                                        <p:cTn id="7" dur="500"/>
                                        <p:tgtEl>
                                          <p:spTgt spid="3246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4611">
                                            <p:txEl>
                                              <p:pRg st="1" end="1"/>
                                            </p:txEl>
                                          </p:spTgt>
                                        </p:tgtEl>
                                        <p:attrNameLst>
                                          <p:attrName>style.visibility</p:attrName>
                                        </p:attrNameLst>
                                      </p:cBhvr>
                                      <p:to>
                                        <p:strVal val="visible"/>
                                      </p:to>
                                    </p:set>
                                    <p:animEffect transition="in" filter="fade">
                                      <p:cBhvr>
                                        <p:cTn id="10" dur="500"/>
                                        <p:tgtEl>
                                          <p:spTgt spid="3246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4611">
                                            <p:txEl>
                                              <p:pRg st="2" end="2"/>
                                            </p:txEl>
                                          </p:spTgt>
                                        </p:tgtEl>
                                        <p:attrNameLst>
                                          <p:attrName>style.visibility</p:attrName>
                                        </p:attrNameLst>
                                      </p:cBhvr>
                                      <p:to>
                                        <p:strVal val="visible"/>
                                      </p:to>
                                    </p:set>
                                    <p:animEffect transition="in" filter="fade">
                                      <p:cBhvr>
                                        <p:cTn id="13" dur="500"/>
                                        <p:tgtEl>
                                          <p:spTgt spid="3246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4611">
                                            <p:txEl>
                                              <p:pRg st="3" end="3"/>
                                            </p:txEl>
                                          </p:spTgt>
                                        </p:tgtEl>
                                        <p:attrNameLst>
                                          <p:attrName>style.visibility</p:attrName>
                                        </p:attrNameLst>
                                      </p:cBhvr>
                                      <p:to>
                                        <p:strVal val="visible"/>
                                      </p:to>
                                    </p:set>
                                    <p:animEffect transition="in" filter="fade">
                                      <p:cBhvr>
                                        <p:cTn id="16" dur="500"/>
                                        <p:tgtEl>
                                          <p:spTgt spid="32461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4613"/>
                                        </p:tgtEl>
                                        <p:attrNameLst>
                                          <p:attrName>style.visibility</p:attrName>
                                        </p:attrNameLst>
                                      </p:cBhvr>
                                      <p:to>
                                        <p:strVal val="visible"/>
                                      </p:to>
                                    </p:set>
                                    <p:animEffect transition="in" filter="fade">
                                      <p:cBhvr>
                                        <p:cTn id="21" dur="500"/>
                                        <p:tgtEl>
                                          <p:spTgt spid="324613"/>
                                        </p:tgtEl>
                                      </p:cBhvr>
                                    </p:animEffect>
                                  </p:childTnLst>
                                </p:cTn>
                              </p:par>
                            </p:childTnLst>
                          </p:cTn>
                        </p:par>
                        <p:par>
                          <p:cTn id="22" fill="hold" nodeType="afterGroup">
                            <p:stCondLst>
                              <p:cond delay="500"/>
                            </p:stCondLst>
                            <p:childTnLst>
                              <p:par>
                                <p:cTn id="23" presetID="17" presetClass="entr" presetSubtype="10" fill="hold" grpId="0" nodeType="afterEffect">
                                  <p:stCondLst>
                                    <p:cond delay="0"/>
                                  </p:stCondLst>
                                  <p:childTnLst>
                                    <p:set>
                                      <p:cBhvr>
                                        <p:cTn id="24" dur="1" fill="hold">
                                          <p:stCondLst>
                                            <p:cond delay="0"/>
                                          </p:stCondLst>
                                        </p:cTn>
                                        <p:tgtEl>
                                          <p:spTgt spid="324612"/>
                                        </p:tgtEl>
                                        <p:attrNameLst>
                                          <p:attrName>style.visibility</p:attrName>
                                        </p:attrNameLst>
                                      </p:cBhvr>
                                      <p:to>
                                        <p:strVal val="visible"/>
                                      </p:to>
                                    </p:set>
                                    <p:anim calcmode="lin" valueType="num">
                                      <p:cBhvr>
                                        <p:cTn id="25" dur="500" fill="hold"/>
                                        <p:tgtEl>
                                          <p:spTgt spid="324612"/>
                                        </p:tgtEl>
                                        <p:attrNameLst>
                                          <p:attrName>ppt_w</p:attrName>
                                        </p:attrNameLst>
                                      </p:cBhvr>
                                      <p:tavLst>
                                        <p:tav tm="0">
                                          <p:val>
                                            <p:fltVal val="0"/>
                                          </p:val>
                                        </p:tav>
                                        <p:tav tm="100000">
                                          <p:val>
                                            <p:strVal val="#ppt_w"/>
                                          </p:val>
                                        </p:tav>
                                      </p:tavLst>
                                    </p:anim>
                                    <p:anim calcmode="lin" valueType="num">
                                      <p:cBhvr>
                                        <p:cTn id="26" dur="500" fill="hold"/>
                                        <p:tgtEl>
                                          <p:spTgt spid="3246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allAtOnce"/>
      <p:bldP spid="324612" grpId="0" animBg="1"/>
      <p:bldP spid="3246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182563" y="0"/>
            <a:ext cx="8961437" cy="1082675"/>
          </a:xfrm>
        </p:spPr>
        <p:txBody>
          <a:bodyPr/>
          <a:lstStyle/>
          <a:p>
            <a:pPr eaLnBrk="1" hangingPunct="1"/>
            <a:r>
              <a:rPr lang="en-US" sz="4400">
                <a:latin typeface="Arial Narrow" charset="0"/>
              </a:rPr>
              <a:t>Genetics Disproves Whale Evolution</a:t>
            </a:r>
          </a:p>
        </p:txBody>
      </p:sp>
      <p:sp>
        <p:nvSpPr>
          <p:cNvPr id="316419" name="Rectangle 3"/>
          <p:cNvSpPr>
            <a:spLocks noGrp="1" noChangeArrowheads="1"/>
          </p:cNvSpPr>
          <p:nvPr>
            <p:ph type="body" idx="1"/>
          </p:nvPr>
        </p:nvSpPr>
        <p:spPr>
          <a:xfrm>
            <a:off x="638175" y="2365375"/>
            <a:ext cx="8229600" cy="3521075"/>
          </a:xfrm>
        </p:spPr>
        <p:txBody>
          <a:bodyPr/>
          <a:lstStyle/>
          <a:p>
            <a:pPr marL="0" indent="0" eaLnBrk="1" hangingPunct="1">
              <a:buFont typeface="Wingdings" charset="0"/>
              <a:buNone/>
            </a:pPr>
            <a:r>
              <a:rPr lang="mr-IN" altLang="ja-JP">
                <a:latin typeface="Arial" charset="0"/>
              </a:rPr>
              <a:t>"</a:t>
            </a:r>
            <a:r>
              <a:rPr lang="en-US">
                <a:latin typeface="Arial" charset="0"/>
              </a:rPr>
              <a:t>Insufficient time exists for such whale evolution to have occurred. Genetics calculations demonstrate that animals with 20 years between each generation could transmit to their offspring no more than about 1,700 mutations during a 10-million year period.</a:t>
            </a:r>
          </a:p>
        </p:txBody>
      </p:sp>
      <p:sp>
        <p:nvSpPr>
          <p:cNvPr id="316420" name="Text Box 4"/>
          <p:cNvSpPr txBox="1">
            <a:spLocks noChangeArrowheads="1"/>
          </p:cNvSpPr>
          <p:nvPr/>
        </p:nvSpPr>
        <p:spPr bwMode="auto">
          <a:xfrm>
            <a:off x="639763" y="1312863"/>
            <a:ext cx="7864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chemeClr val="tx1"/>
                </a:solidFill>
              </a:rPr>
              <a:t>Nicholas Comninellis, M. D., </a:t>
            </a:r>
            <a:r>
              <a:rPr lang="en-US" i="1">
                <a:solidFill>
                  <a:schemeClr val="tx1"/>
                </a:solidFill>
              </a:rPr>
              <a:t>Creative Defense</a:t>
            </a:r>
            <a:r>
              <a:rPr lang="en-US">
                <a:solidFill>
                  <a:schemeClr val="tx1"/>
                </a:solidFill>
              </a:rPr>
              <a:t>: </a:t>
            </a:r>
            <a:r>
              <a:rPr lang="en-US" i="1">
                <a:solidFill>
                  <a:schemeClr val="tx1"/>
                </a:solidFill>
              </a:rPr>
              <a:t>Evidence Against Evolution</a:t>
            </a:r>
            <a:r>
              <a:rPr lang="en-US">
                <a:solidFill>
                  <a:schemeClr val="tx1"/>
                </a:solidFill>
              </a:rPr>
              <a:t>, 2001, p. 172.</a:t>
            </a:r>
          </a:p>
        </p:txBody>
      </p:sp>
      <p:sp>
        <p:nvSpPr>
          <p:cNvPr id="316421" name="Text Box 5"/>
          <p:cNvSpPr txBox="1">
            <a:spLocks noChangeArrowheads="1"/>
          </p:cNvSpPr>
          <p:nvPr/>
        </p:nvSpPr>
        <p:spPr bwMode="auto">
          <a:xfrm>
            <a:off x="3978275" y="6218238"/>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2400">
                <a:solidFill>
                  <a:schemeClr val="tx1"/>
                </a:solidFill>
              </a:rPr>
              <a:t>continued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16420">
                                            <p:txEl>
                                              <p:pRg st="0" end="0"/>
                                            </p:txEl>
                                          </p:spTgt>
                                        </p:tgtEl>
                                        <p:attrNameLst>
                                          <p:attrName>style.visibility</p:attrName>
                                        </p:attrNameLst>
                                      </p:cBhvr>
                                      <p:to>
                                        <p:strVal val="visible"/>
                                      </p:to>
                                    </p:set>
                                    <p:animEffect transition="in" filter="fade">
                                      <p:cBhvr>
                                        <p:cTn id="7" dur="500"/>
                                        <p:tgtEl>
                                          <p:spTgt spid="3164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6419">
                                            <p:txEl>
                                              <p:pRg st="0" end="0"/>
                                            </p:txEl>
                                          </p:spTgt>
                                        </p:tgtEl>
                                        <p:attrNameLst>
                                          <p:attrName>style.visibility</p:attrName>
                                        </p:attrNameLst>
                                      </p:cBhvr>
                                      <p:to>
                                        <p:strVal val="visible"/>
                                      </p:to>
                                    </p:set>
                                    <p:animEffect transition="in" filter="fade">
                                      <p:cBhvr>
                                        <p:cTn id="12" dur="500"/>
                                        <p:tgtEl>
                                          <p:spTgt spid="316419">
                                            <p:txEl>
                                              <p:pRg st="0" end="0"/>
                                            </p:txEl>
                                          </p:spTgt>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16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P spid="31642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body" idx="1"/>
          </p:nvPr>
        </p:nvSpPr>
        <p:spPr>
          <a:xfrm>
            <a:off x="714375" y="733425"/>
            <a:ext cx="7772400" cy="3200400"/>
          </a:xfrm>
        </p:spPr>
        <p:txBody>
          <a:bodyPr/>
          <a:lstStyle/>
          <a:p>
            <a:pPr marL="0" indent="0" eaLnBrk="1" hangingPunct="1">
              <a:buFont typeface="Wingdings" charset="0"/>
              <a:buNone/>
            </a:pPr>
            <a:r>
              <a:rPr lang="en-US">
                <a:latin typeface="Arial" charset="0"/>
              </a:rPr>
              <a:t>However, almost all mutations are harmful to animals. … Even if these 1,700 mutations were helpful, the new genetic code needed for a land animal to </a:t>
            </a:r>
            <a:r>
              <a:rPr lang="mr-IN" altLang="ja-JP">
                <a:latin typeface="Arial" charset="0"/>
              </a:rPr>
              <a:t>'</a:t>
            </a:r>
            <a:r>
              <a:rPr lang="en-US">
                <a:latin typeface="Arial" charset="0"/>
              </a:rPr>
              <a:t>become</a:t>
            </a:r>
            <a:r>
              <a:rPr lang="mr-IN" altLang="ja-JP">
                <a:latin typeface="Arial" charset="0"/>
              </a:rPr>
              <a:t>'</a:t>
            </a:r>
            <a:r>
              <a:rPr lang="en-US">
                <a:latin typeface="Arial" charset="0"/>
              </a:rPr>
              <a:t> a whale would be millions upon millions of beneficial mutations.</a:t>
            </a:r>
            <a:r>
              <a:rPr lang="mr-IN" altLang="ja-JP">
                <a:latin typeface="Arial" charset="0"/>
              </a:rPr>
              <a:t>"</a:t>
            </a:r>
            <a:endParaRPr lang="en-US">
              <a:latin typeface="Arial" charset="0"/>
            </a:endParaRPr>
          </a:p>
        </p:txBody>
      </p:sp>
      <p:sp>
        <p:nvSpPr>
          <p:cNvPr id="317443" name="Text Box 3"/>
          <p:cNvSpPr txBox="1">
            <a:spLocks noChangeArrowheads="1"/>
          </p:cNvSpPr>
          <p:nvPr/>
        </p:nvSpPr>
        <p:spPr bwMode="auto">
          <a:xfrm>
            <a:off x="869950" y="4268788"/>
            <a:ext cx="7634288" cy="1247775"/>
          </a:xfrm>
          <a:prstGeom prst="rect">
            <a:avLst/>
          </a:prstGeom>
          <a:solidFill>
            <a:srgbClr val="000066"/>
          </a:solidFill>
          <a:ln w="57150">
            <a:solidFill>
              <a:schemeClr val="accent2"/>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chemeClr val="bg1"/>
                </a:solidFill>
              </a:rPr>
              <a:t>Where are the thousands of intermediate fossils?</a:t>
            </a:r>
          </a:p>
        </p:txBody>
      </p:sp>
      <p:sp>
        <p:nvSpPr>
          <p:cNvPr id="317444" name="WordArt 4"/>
          <p:cNvSpPr>
            <a:spLocks noChangeArrowheads="1" noChangeShapeType="1" noTextEdit="1"/>
          </p:cNvSpPr>
          <p:nvPr/>
        </p:nvSpPr>
        <p:spPr bwMode="auto">
          <a:xfrm>
            <a:off x="736600" y="5792788"/>
            <a:ext cx="797242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660033"/>
                </a:solidFill>
                <a:latin typeface="Arial Black"/>
                <a:ea typeface="Arial Black"/>
                <a:cs typeface="Arial Black"/>
              </a:rPr>
              <a:t>Great claims require real evidence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442">
                                            <p:txEl>
                                              <p:pRg st="0" end="0"/>
                                            </p:txEl>
                                          </p:spTgt>
                                        </p:tgtEl>
                                        <p:attrNameLst>
                                          <p:attrName>style.visibility</p:attrName>
                                        </p:attrNameLst>
                                      </p:cBhvr>
                                      <p:to>
                                        <p:strVal val="visible"/>
                                      </p:to>
                                    </p:set>
                                    <p:animEffect transition="in" filter="fade">
                                      <p:cBhvr>
                                        <p:cTn id="7" dur="500"/>
                                        <p:tgtEl>
                                          <p:spTgt spid="3174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17443"/>
                                        </p:tgtEl>
                                        <p:attrNameLst>
                                          <p:attrName>style.visibility</p:attrName>
                                        </p:attrNameLst>
                                      </p:cBhvr>
                                      <p:to>
                                        <p:strVal val="visible"/>
                                      </p:to>
                                    </p:set>
                                    <p:anim calcmode="lin" valueType="num">
                                      <p:cBhvr>
                                        <p:cTn id="12" dur="500" fill="hold"/>
                                        <p:tgtEl>
                                          <p:spTgt spid="317443"/>
                                        </p:tgtEl>
                                        <p:attrNameLst>
                                          <p:attrName>ppt_w</p:attrName>
                                        </p:attrNameLst>
                                      </p:cBhvr>
                                      <p:tavLst>
                                        <p:tav tm="0">
                                          <p:val>
                                            <p:fltVal val="0"/>
                                          </p:val>
                                        </p:tav>
                                        <p:tav tm="100000">
                                          <p:val>
                                            <p:strVal val="#ppt_w"/>
                                          </p:val>
                                        </p:tav>
                                      </p:tavLst>
                                    </p:anim>
                                    <p:anim calcmode="lin" valueType="num">
                                      <p:cBhvr>
                                        <p:cTn id="13" dur="500" fill="hold"/>
                                        <p:tgtEl>
                                          <p:spTgt spid="31744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317444"/>
                                        </p:tgtEl>
                                        <p:attrNameLst>
                                          <p:attrName>style.visibility</p:attrName>
                                        </p:attrNameLst>
                                      </p:cBhvr>
                                      <p:to>
                                        <p:strVal val="visible"/>
                                      </p:to>
                                    </p:set>
                                    <p:anim calcmode="lin" valueType="num">
                                      <p:cBhvr>
                                        <p:cTn id="17" dur="1000" fill="hold"/>
                                        <p:tgtEl>
                                          <p:spTgt spid="317444"/>
                                        </p:tgtEl>
                                        <p:attrNameLst>
                                          <p:attrName>ppt_w</p:attrName>
                                        </p:attrNameLst>
                                      </p:cBhvr>
                                      <p:tavLst>
                                        <p:tav tm="0">
                                          <p:val>
                                            <p:fltVal val="0"/>
                                          </p:val>
                                        </p:tav>
                                        <p:tav tm="100000">
                                          <p:val>
                                            <p:strVal val="#ppt_w"/>
                                          </p:val>
                                        </p:tav>
                                      </p:tavLst>
                                    </p:anim>
                                    <p:anim calcmode="lin" valueType="num">
                                      <p:cBhvr>
                                        <p:cTn id="18" dur="1000" fill="hold"/>
                                        <p:tgtEl>
                                          <p:spTgt spid="3174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build="p"/>
      <p:bldP spid="317443" grpId="0" animBg="1"/>
      <p:bldP spid="3174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eaLnBrk="1" hangingPunct="1"/>
            <a:r>
              <a:rPr lang="en-US">
                <a:latin typeface="Arial Narrow" charset="0"/>
              </a:rPr>
              <a:t>Deception</a:t>
            </a:r>
          </a:p>
        </p:txBody>
      </p:sp>
      <p:pic>
        <p:nvPicPr>
          <p:cNvPr id="318468" name="Picture 4" descr="whale decep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7800" y="1803400"/>
            <a:ext cx="3976688" cy="3203575"/>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318472" name="Text Box 8"/>
          <p:cNvSpPr txBox="1">
            <a:spLocks noChangeArrowheads="1"/>
          </p:cNvSpPr>
          <p:nvPr/>
        </p:nvSpPr>
        <p:spPr bwMode="auto">
          <a:xfrm>
            <a:off x="450850" y="1058863"/>
            <a:ext cx="8402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Kenneth Miller, </a:t>
            </a:r>
            <a:r>
              <a:rPr lang="en-US" i="1"/>
              <a:t>Finding Darwin</a:t>
            </a:r>
            <a:r>
              <a:rPr lang="mr-IN" altLang="ja-JP" i="1"/>
              <a:t>'</a:t>
            </a:r>
            <a:r>
              <a:rPr lang="en-US" i="1"/>
              <a:t>s God</a:t>
            </a:r>
            <a:r>
              <a:rPr lang="en-US"/>
              <a:t>,1999, p. 265.</a:t>
            </a:r>
          </a:p>
        </p:txBody>
      </p:sp>
      <p:sp>
        <p:nvSpPr>
          <p:cNvPr id="318473" name="Text Box 9"/>
          <p:cNvSpPr txBox="1">
            <a:spLocks noChangeArrowheads="1"/>
          </p:cNvSpPr>
          <p:nvPr/>
        </p:nvSpPr>
        <p:spPr bwMode="auto">
          <a:xfrm>
            <a:off x="4267200" y="1962150"/>
            <a:ext cx="48339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a:t>Ambulocetus skeleton, as drawn in Miller</a:t>
            </a:r>
            <a:r>
              <a:rPr lang="mr-IN" altLang="ja-JP" sz="3200"/>
              <a:t>'</a:t>
            </a:r>
            <a:r>
              <a:rPr lang="en-US" sz="3200"/>
              <a:t>s book</a:t>
            </a:r>
          </a:p>
        </p:txBody>
      </p:sp>
      <p:sp>
        <p:nvSpPr>
          <p:cNvPr id="318474" name="Text Box 10"/>
          <p:cNvSpPr txBox="1">
            <a:spLocks noChangeArrowheads="1"/>
          </p:cNvSpPr>
          <p:nvPr/>
        </p:nvSpPr>
        <p:spPr bwMode="auto">
          <a:xfrm>
            <a:off x="4229100" y="3354388"/>
            <a:ext cx="4695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a:t>Ambulocetus reconstruction, as drawn in Miller</a:t>
            </a:r>
            <a:r>
              <a:rPr lang="mr-IN" altLang="ja-JP" sz="3200"/>
              <a:t>'</a:t>
            </a:r>
            <a:r>
              <a:rPr lang="en-US" sz="3200"/>
              <a:t>s book</a:t>
            </a:r>
          </a:p>
        </p:txBody>
      </p:sp>
      <p:grpSp>
        <p:nvGrpSpPr>
          <p:cNvPr id="2" name="Group 13"/>
          <p:cNvGrpSpPr>
            <a:grpSpLocks/>
          </p:cNvGrpSpPr>
          <p:nvPr/>
        </p:nvGrpSpPr>
        <p:grpSpPr bwMode="auto">
          <a:xfrm>
            <a:off x="177800" y="5233988"/>
            <a:ext cx="8766175" cy="1343025"/>
            <a:chOff x="112" y="3297"/>
            <a:chExt cx="5522" cy="846"/>
          </a:xfrm>
        </p:grpSpPr>
        <p:pic>
          <p:nvPicPr>
            <p:cNvPr id="76808" name="Picture 6" descr="whale bon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 y="3297"/>
              <a:ext cx="3157" cy="846"/>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76809" name="Text Box 11"/>
            <p:cNvSpPr txBox="1">
              <a:spLocks noChangeArrowheads="1"/>
            </p:cNvSpPr>
            <p:nvPr/>
          </p:nvSpPr>
          <p:spPr bwMode="auto">
            <a:xfrm>
              <a:off x="3294" y="3327"/>
              <a:ext cx="234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a:t>Actual bones found (shaded portion)</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8472"/>
                                        </p:tgtEl>
                                        <p:attrNameLst>
                                          <p:attrName>style.visibility</p:attrName>
                                        </p:attrNameLst>
                                      </p:cBhvr>
                                      <p:to>
                                        <p:strVal val="visible"/>
                                      </p:to>
                                    </p:set>
                                    <p:animEffect transition="in" filter="fade">
                                      <p:cBhvr>
                                        <p:cTn id="7" dur="500"/>
                                        <p:tgtEl>
                                          <p:spTgt spid="31847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18468"/>
                                        </p:tgtEl>
                                        <p:attrNameLst>
                                          <p:attrName>style.visibility</p:attrName>
                                        </p:attrNameLst>
                                      </p:cBhvr>
                                      <p:to>
                                        <p:strVal val="visible"/>
                                      </p:to>
                                    </p:set>
                                    <p:animEffect transition="in" filter="fade">
                                      <p:cBhvr>
                                        <p:cTn id="11" dur="500"/>
                                        <p:tgtEl>
                                          <p:spTgt spid="31846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8473"/>
                                        </p:tgtEl>
                                        <p:attrNameLst>
                                          <p:attrName>style.visibility</p:attrName>
                                        </p:attrNameLst>
                                      </p:cBhvr>
                                      <p:to>
                                        <p:strVal val="visible"/>
                                      </p:to>
                                    </p:set>
                                    <p:animEffect transition="in" filter="fade">
                                      <p:cBhvr>
                                        <p:cTn id="15" dur="500"/>
                                        <p:tgtEl>
                                          <p:spTgt spid="318473"/>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8474"/>
                                        </p:tgtEl>
                                        <p:attrNameLst>
                                          <p:attrName>style.visibility</p:attrName>
                                        </p:attrNameLst>
                                      </p:cBhvr>
                                      <p:to>
                                        <p:strVal val="visible"/>
                                      </p:to>
                                    </p:set>
                                    <p:animEffect transition="in" filter="fade">
                                      <p:cBhvr>
                                        <p:cTn id="19" dur="500"/>
                                        <p:tgtEl>
                                          <p:spTgt spid="3184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2" grpId="0"/>
      <p:bldP spid="318473" grpId="0"/>
      <p:bldP spid="31847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hangingPunct="1"/>
            <a:r>
              <a:rPr lang="en-US">
                <a:latin typeface="Arial Narrow" charset="0"/>
              </a:rPr>
              <a:t>Deception</a:t>
            </a:r>
          </a:p>
        </p:txBody>
      </p:sp>
      <p:sp>
        <p:nvSpPr>
          <p:cNvPr id="78851" name="Rectangle 3"/>
          <p:cNvSpPr>
            <a:spLocks noGrp="1" noChangeArrowheads="1"/>
          </p:cNvSpPr>
          <p:nvPr>
            <p:ph type="body" idx="1"/>
          </p:nvPr>
        </p:nvSpPr>
        <p:spPr>
          <a:xfrm>
            <a:off x="1614488" y="1169988"/>
            <a:ext cx="5772150" cy="1022350"/>
          </a:xfrm>
        </p:spPr>
        <p:txBody>
          <a:bodyPr/>
          <a:lstStyle/>
          <a:p>
            <a:pPr marL="0" indent="0" algn="ctr" eaLnBrk="1" hangingPunct="1">
              <a:lnSpc>
                <a:spcPct val="90000"/>
              </a:lnSpc>
              <a:buFont typeface="Wingdings" charset="0"/>
              <a:buNone/>
            </a:pPr>
            <a:r>
              <a:rPr lang="en-US">
                <a:latin typeface="Arial" charset="0"/>
              </a:rPr>
              <a:t>Pakicetus: another candidate for whale evolution</a:t>
            </a:r>
          </a:p>
        </p:txBody>
      </p:sp>
      <p:pic>
        <p:nvPicPr>
          <p:cNvPr id="78852" name="Picture 4" descr="whale pakicetu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1363" y="2212975"/>
            <a:ext cx="5103812" cy="241935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78853" name="Text Box 5"/>
          <p:cNvSpPr txBox="1">
            <a:spLocks noChangeArrowheads="1"/>
          </p:cNvSpPr>
          <p:nvPr/>
        </p:nvSpPr>
        <p:spPr bwMode="auto">
          <a:xfrm>
            <a:off x="957263" y="4833938"/>
            <a:ext cx="2889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200"/>
              <a:t>Artist reconstruction</a:t>
            </a:r>
          </a:p>
        </p:txBody>
      </p:sp>
      <p:sp>
        <p:nvSpPr>
          <p:cNvPr id="78854" name="Text Box 8"/>
          <p:cNvSpPr txBox="1">
            <a:spLocks noChangeArrowheads="1"/>
          </p:cNvSpPr>
          <p:nvPr/>
        </p:nvSpPr>
        <p:spPr bwMode="auto">
          <a:xfrm>
            <a:off x="4179888" y="4806950"/>
            <a:ext cx="45561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a:t>Only the shaded portions of the skull were found</a:t>
            </a:r>
          </a:p>
        </p:txBody>
      </p:sp>
      <p:sp>
        <p:nvSpPr>
          <p:cNvPr id="78855" name="Line 9"/>
          <p:cNvSpPr>
            <a:spLocks noChangeShapeType="1"/>
          </p:cNvSpPr>
          <p:nvPr/>
        </p:nvSpPr>
        <p:spPr bwMode="auto">
          <a:xfrm flipH="1" flipV="1">
            <a:off x="5137150" y="3659188"/>
            <a:ext cx="349250" cy="1119187"/>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56" name="Line 10"/>
          <p:cNvSpPr>
            <a:spLocks noChangeShapeType="1"/>
          </p:cNvSpPr>
          <p:nvPr/>
        </p:nvSpPr>
        <p:spPr bwMode="auto">
          <a:xfrm flipV="1">
            <a:off x="5834063" y="3908425"/>
            <a:ext cx="346075" cy="88423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57" name="Oval 11"/>
          <p:cNvSpPr>
            <a:spLocks noChangeArrowheads="1"/>
          </p:cNvSpPr>
          <p:nvPr/>
        </p:nvSpPr>
        <p:spPr bwMode="auto">
          <a:xfrm>
            <a:off x="4541838" y="2916238"/>
            <a:ext cx="857250" cy="755650"/>
          </a:xfrm>
          <a:prstGeom prst="ellipse">
            <a:avLst/>
          </a:prstGeom>
          <a:noFill/>
          <a:ln w="76200">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58" name="Oval 12"/>
          <p:cNvSpPr>
            <a:spLocks noChangeArrowheads="1"/>
          </p:cNvSpPr>
          <p:nvPr/>
        </p:nvSpPr>
        <p:spPr bwMode="auto">
          <a:xfrm>
            <a:off x="5840413" y="3444875"/>
            <a:ext cx="800100" cy="450850"/>
          </a:xfrm>
          <a:prstGeom prst="ellipse">
            <a:avLst/>
          </a:prstGeom>
          <a:noFill/>
          <a:ln w="76200">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eaLnBrk="1" hangingPunct="1"/>
            <a:r>
              <a:rPr lang="en-US">
                <a:latin typeface="Arial Narrow" charset="0"/>
              </a:rPr>
              <a:t>Did Whales Have Legs?</a:t>
            </a:r>
          </a:p>
        </p:txBody>
      </p:sp>
      <p:sp>
        <p:nvSpPr>
          <p:cNvPr id="427011" name="Rectangle 3"/>
          <p:cNvSpPr>
            <a:spLocks noGrp="1" noChangeArrowheads="1"/>
          </p:cNvSpPr>
          <p:nvPr>
            <p:ph type="body" idx="1"/>
          </p:nvPr>
        </p:nvSpPr>
        <p:spPr>
          <a:xfrm>
            <a:off x="787400" y="1284288"/>
            <a:ext cx="7772400" cy="1241425"/>
          </a:xfrm>
        </p:spPr>
        <p:txBody>
          <a:bodyPr/>
          <a:lstStyle/>
          <a:p>
            <a:pPr marL="0" indent="0" algn="ctr" eaLnBrk="1" hangingPunct="1">
              <a:buFont typeface="Wingdings" charset="0"/>
              <a:buNone/>
            </a:pPr>
            <a:r>
              <a:rPr lang="en-US" sz="3600">
                <a:latin typeface="Arial" charset="0"/>
              </a:rPr>
              <a:t>Some modern whales have a pair of bones embedded in their tissues</a:t>
            </a:r>
          </a:p>
        </p:txBody>
      </p:sp>
      <p:sp>
        <p:nvSpPr>
          <p:cNvPr id="427012" name="Text Box 4"/>
          <p:cNvSpPr txBox="1">
            <a:spLocks noChangeArrowheads="1"/>
          </p:cNvSpPr>
          <p:nvPr/>
        </p:nvSpPr>
        <p:spPr bwMode="auto">
          <a:xfrm>
            <a:off x="1204913" y="3017838"/>
            <a:ext cx="6457950" cy="739775"/>
          </a:xfrm>
          <a:prstGeom prst="rect">
            <a:avLst/>
          </a:prstGeom>
          <a:solidFill>
            <a:srgbClr val="000066"/>
          </a:solidFill>
          <a:ln w="38100">
            <a:solidFill>
              <a:schemeClr val="accent2"/>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4000">
                <a:solidFill>
                  <a:schemeClr val="bg1"/>
                </a:solidFill>
              </a:rPr>
              <a:t>Are these left over legs?</a:t>
            </a:r>
          </a:p>
        </p:txBody>
      </p:sp>
      <p:sp>
        <p:nvSpPr>
          <p:cNvPr id="427013" name="WordArt 5"/>
          <p:cNvSpPr>
            <a:spLocks noChangeArrowheads="1" noChangeShapeType="1" noTextEdit="1"/>
          </p:cNvSpPr>
          <p:nvPr/>
        </p:nvSpPr>
        <p:spPr bwMode="auto">
          <a:xfrm>
            <a:off x="3838575" y="4327525"/>
            <a:ext cx="1163638" cy="9239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solidFill>
                <a:effectLst>
                  <a:prstShdw prst="shdw17" dist="17961" dir="2700000">
                    <a:srgbClr val="990000">
                      <a:alpha val="74997"/>
                    </a:srgbClr>
                  </a:prstShdw>
                </a:effectLst>
                <a:latin typeface="Arial Black"/>
                <a:ea typeface="Arial Black"/>
                <a:cs typeface="Arial Black"/>
              </a:rPr>
              <a:t>No</a:t>
            </a:r>
          </a:p>
        </p:txBody>
      </p:sp>
      <p:sp>
        <p:nvSpPr>
          <p:cNvPr id="427014" name="AutoShape 6"/>
          <p:cNvSpPr>
            <a:spLocks noChangeArrowheads="1"/>
          </p:cNvSpPr>
          <p:nvPr/>
        </p:nvSpPr>
        <p:spPr bwMode="auto">
          <a:xfrm>
            <a:off x="3875088" y="5443538"/>
            <a:ext cx="900112" cy="1117600"/>
          </a:xfrm>
          <a:prstGeom prst="downArrow">
            <a:avLst>
              <a:gd name="adj1" fmla="val 50000"/>
              <a:gd name="adj2" fmla="val 31041"/>
            </a:avLst>
          </a:prstGeom>
          <a:solidFill>
            <a:schemeClr val="accent1"/>
          </a:solidFill>
          <a:ln w="9525">
            <a:solidFill>
              <a:schemeClr val="tx1"/>
            </a:solidFill>
            <a:miter lim="800000"/>
            <a:headEnd/>
            <a:tailEnd/>
          </a:ln>
        </p:spPr>
        <p:txBody>
          <a:bodyPr vert="eaVert"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animEffect transition="in" filter="fade">
                                      <p:cBhvr>
                                        <p:cTn id="7" dur="500"/>
                                        <p:tgtEl>
                                          <p:spTgt spid="427011">
                                            <p:txEl>
                                              <p:pRg st="0" end="0"/>
                                            </p:txEl>
                                          </p:spTgt>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427012"/>
                                        </p:tgtEl>
                                        <p:attrNameLst>
                                          <p:attrName>style.visibility</p:attrName>
                                        </p:attrNameLst>
                                      </p:cBhvr>
                                      <p:to>
                                        <p:strVal val="visible"/>
                                      </p:to>
                                    </p:set>
                                    <p:anim calcmode="lin" valueType="num">
                                      <p:cBhvr>
                                        <p:cTn id="11" dur="500" fill="hold"/>
                                        <p:tgtEl>
                                          <p:spTgt spid="427012"/>
                                        </p:tgtEl>
                                        <p:attrNameLst>
                                          <p:attrName>ppt_w</p:attrName>
                                        </p:attrNameLst>
                                      </p:cBhvr>
                                      <p:tavLst>
                                        <p:tav tm="0">
                                          <p:val>
                                            <p:fltVal val="0"/>
                                          </p:val>
                                        </p:tav>
                                        <p:tav tm="100000">
                                          <p:val>
                                            <p:strVal val="#ppt_w"/>
                                          </p:val>
                                        </p:tav>
                                      </p:tavLst>
                                    </p:anim>
                                    <p:anim calcmode="lin" valueType="num">
                                      <p:cBhvr>
                                        <p:cTn id="12" dur="500" fill="hold"/>
                                        <p:tgtEl>
                                          <p:spTgt spid="427012"/>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27013"/>
                                        </p:tgtEl>
                                        <p:attrNameLst>
                                          <p:attrName>style.visibility</p:attrName>
                                        </p:attrNameLst>
                                      </p:cBhvr>
                                      <p:to>
                                        <p:strVal val="visible"/>
                                      </p:to>
                                    </p:set>
                                    <p:anim calcmode="lin" valueType="num">
                                      <p:cBhvr>
                                        <p:cTn id="17" dur="500" fill="hold"/>
                                        <p:tgtEl>
                                          <p:spTgt spid="427013"/>
                                        </p:tgtEl>
                                        <p:attrNameLst>
                                          <p:attrName>ppt_w</p:attrName>
                                        </p:attrNameLst>
                                      </p:cBhvr>
                                      <p:tavLst>
                                        <p:tav tm="0">
                                          <p:val>
                                            <p:fltVal val="0"/>
                                          </p:val>
                                        </p:tav>
                                        <p:tav tm="100000">
                                          <p:val>
                                            <p:strVal val="#ppt_w"/>
                                          </p:val>
                                        </p:tav>
                                      </p:tavLst>
                                    </p:anim>
                                    <p:anim calcmode="lin" valueType="num">
                                      <p:cBhvr>
                                        <p:cTn id="18" dur="500" fill="hold"/>
                                        <p:tgtEl>
                                          <p:spTgt spid="42701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427014"/>
                                        </p:tgtEl>
                                        <p:attrNameLst>
                                          <p:attrName>style.visibility</p:attrName>
                                        </p:attrNameLst>
                                      </p:cBhvr>
                                      <p:to>
                                        <p:strVal val="visible"/>
                                      </p:to>
                                    </p:set>
                                    <p:animEffect transition="in" filter="wipe(up)">
                                      <p:cBhvr>
                                        <p:cTn id="22" dur="500"/>
                                        <p:tgtEl>
                                          <p:spTgt spid="427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P spid="427012" grpId="0" animBg="1"/>
      <p:bldP spid="427013" grpId="0" animBg="1"/>
      <p:bldP spid="4270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pPr eaLnBrk="1" hangingPunct="1"/>
            <a:r>
              <a:rPr lang="en-US">
                <a:latin typeface="Arial Narrow" charset="0"/>
              </a:rPr>
              <a:t>Whales Do NOT Have Legs</a:t>
            </a:r>
          </a:p>
        </p:txBody>
      </p:sp>
      <p:sp>
        <p:nvSpPr>
          <p:cNvPr id="428035" name="Rectangle 3"/>
          <p:cNvSpPr>
            <a:spLocks noGrp="1" noChangeArrowheads="1"/>
          </p:cNvSpPr>
          <p:nvPr>
            <p:ph type="body" idx="1"/>
          </p:nvPr>
        </p:nvSpPr>
        <p:spPr>
          <a:xfrm>
            <a:off x="627063" y="2663825"/>
            <a:ext cx="7772400" cy="3738563"/>
          </a:xfrm>
        </p:spPr>
        <p:txBody>
          <a:bodyPr/>
          <a:lstStyle/>
          <a:p>
            <a:pPr eaLnBrk="1" hangingPunct="1"/>
            <a:r>
              <a:rPr lang="en-US" sz="3600">
                <a:latin typeface="Arial" charset="0"/>
              </a:rPr>
              <a:t>They are not attached to the vertebral column</a:t>
            </a:r>
          </a:p>
          <a:p>
            <a:pPr eaLnBrk="1" hangingPunct="1"/>
            <a:r>
              <a:rPr lang="en-US" sz="3600">
                <a:latin typeface="Arial" charset="0"/>
              </a:rPr>
              <a:t>They are used to strengthen the pelvic wall and act as an organ anchor for reproduction</a:t>
            </a:r>
          </a:p>
        </p:txBody>
      </p:sp>
      <p:sp>
        <p:nvSpPr>
          <p:cNvPr id="428036" name="Text Box 4"/>
          <p:cNvSpPr txBox="1">
            <a:spLocks noChangeArrowheads="1"/>
          </p:cNvSpPr>
          <p:nvPr/>
        </p:nvSpPr>
        <p:spPr bwMode="auto">
          <a:xfrm>
            <a:off x="639763" y="1277938"/>
            <a:ext cx="76342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6400" indent="-406400"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20000"/>
              </a:spcBef>
              <a:buClr>
                <a:srgbClr val="000066"/>
              </a:buClr>
              <a:buSzPct val="70000"/>
              <a:buFont typeface="Wingdings" charset="0"/>
              <a:buChar char="u"/>
            </a:pPr>
            <a:r>
              <a:rPr lang="en-US" sz="3600"/>
              <a:t>They have a known function and differ in males and females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8036"/>
                                        </p:tgtEl>
                                        <p:attrNameLst>
                                          <p:attrName>style.visibility</p:attrName>
                                        </p:attrNameLst>
                                      </p:cBhvr>
                                      <p:to>
                                        <p:strVal val="visible"/>
                                      </p:to>
                                    </p:set>
                                    <p:animEffect transition="in" filter="fade">
                                      <p:cBhvr>
                                        <p:cTn id="7" dur="500"/>
                                        <p:tgtEl>
                                          <p:spTgt spid="428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8035">
                                            <p:txEl>
                                              <p:pRg st="0" end="0"/>
                                            </p:txEl>
                                          </p:spTgt>
                                        </p:tgtEl>
                                        <p:attrNameLst>
                                          <p:attrName>style.visibility</p:attrName>
                                        </p:attrNameLst>
                                      </p:cBhvr>
                                      <p:to>
                                        <p:strVal val="visible"/>
                                      </p:to>
                                    </p:set>
                                    <p:animEffect transition="in" filter="fade">
                                      <p:cBhvr>
                                        <p:cTn id="12" dur="500"/>
                                        <p:tgtEl>
                                          <p:spTgt spid="428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8035">
                                            <p:txEl>
                                              <p:pRg st="1" end="1"/>
                                            </p:txEl>
                                          </p:spTgt>
                                        </p:tgtEl>
                                        <p:attrNameLst>
                                          <p:attrName>style.visibility</p:attrName>
                                        </p:attrNameLst>
                                      </p:cBhvr>
                                      <p:to>
                                        <p:strVal val="visible"/>
                                      </p:to>
                                    </p:set>
                                    <p:animEffect transition="in" filter="fade">
                                      <p:cBhvr>
                                        <p:cTn id="17" dur="500"/>
                                        <p:tgtEl>
                                          <p:spTgt spid="428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p:bldP spid="4280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eaLnBrk="1" hangingPunct="1"/>
            <a:r>
              <a:rPr lang="en-US">
                <a:latin typeface="Arial Narrow" charset="0"/>
              </a:rPr>
              <a:t>Another Claim</a:t>
            </a:r>
          </a:p>
        </p:txBody>
      </p:sp>
      <p:sp>
        <p:nvSpPr>
          <p:cNvPr id="429059" name="Rectangle 3"/>
          <p:cNvSpPr>
            <a:spLocks noGrp="1" noChangeArrowheads="1"/>
          </p:cNvSpPr>
          <p:nvPr>
            <p:ph type="body" idx="1"/>
          </p:nvPr>
        </p:nvSpPr>
        <p:spPr>
          <a:xfrm>
            <a:off x="468313" y="1223963"/>
            <a:ext cx="8293100" cy="1052512"/>
          </a:xfrm>
        </p:spPr>
        <p:txBody>
          <a:bodyPr/>
          <a:lstStyle/>
          <a:p>
            <a:pPr marL="0" indent="0" eaLnBrk="1" hangingPunct="1">
              <a:lnSpc>
                <a:spcPct val="90000"/>
              </a:lnSpc>
              <a:buFont typeface="Wingdings" charset="0"/>
              <a:buNone/>
            </a:pPr>
            <a:r>
              <a:rPr lang="en-US">
                <a:latin typeface="Arial" charset="0"/>
              </a:rPr>
              <a:t>In 1956, a Sperm Whale was found with a 5-inch tibia projecting into a 5 ½ inch bump</a:t>
            </a:r>
          </a:p>
        </p:txBody>
      </p:sp>
      <p:sp>
        <p:nvSpPr>
          <p:cNvPr id="429060" name="Rectangle 4"/>
          <p:cNvSpPr>
            <a:spLocks noChangeArrowheads="1"/>
          </p:cNvSpPr>
          <p:nvPr/>
        </p:nvSpPr>
        <p:spPr bwMode="auto">
          <a:xfrm>
            <a:off x="142875" y="3221038"/>
            <a:ext cx="8831263"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ct val="20000"/>
              </a:spcBef>
              <a:buClr>
                <a:srgbClr val="000066"/>
              </a:buClr>
              <a:buSzPct val="70000"/>
              <a:buFont typeface="Wingdings" charset="0"/>
              <a:buChar char="u"/>
            </a:pPr>
            <a:r>
              <a:rPr lang="en-US" sz="3200"/>
              <a:t>Sperm whales are large - up to 62 feet long </a:t>
            </a:r>
          </a:p>
          <a:p>
            <a:pPr marL="457200" indent="-457200">
              <a:spcBef>
                <a:spcPct val="20000"/>
              </a:spcBef>
              <a:buClr>
                <a:srgbClr val="000066"/>
              </a:buClr>
              <a:buSzPct val="70000"/>
              <a:buFont typeface="Wingdings" charset="0"/>
              <a:buChar char="u"/>
            </a:pPr>
            <a:r>
              <a:rPr lang="en-US" sz="3200"/>
              <a:t>A 5 ½  inch bump on its side would look like a pimple</a:t>
            </a:r>
          </a:p>
          <a:p>
            <a:pPr marL="457200" indent="-457200">
              <a:spcBef>
                <a:spcPct val="20000"/>
              </a:spcBef>
              <a:buClr>
                <a:srgbClr val="000066"/>
              </a:buClr>
              <a:buSzPct val="70000"/>
              <a:buFont typeface="Wingdings" charset="0"/>
              <a:buChar char="u"/>
            </a:pPr>
            <a:r>
              <a:rPr lang="en-US" sz="3200"/>
              <a:t>People are sometimes born with abnormalities such as an extra finger, or an extra rib</a:t>
            </a:r>
          </a:p>
        </p:txBody>
      </p:sp>
      <p:sp>
        <p:nvSpPr>
          <p:cNvPr id="429061" name="Text Box 5"/>
          <p:cNvSpPr txBox="1">
            <a:spLocks noChangeArrowheads="1"/>
          </p:cNvSpPr>
          <p:nvPr/>
        </p:nvSpPr>
        <p:spPr bwMode="auto">
          <a:xfrm>
            <a:off x="2525713" y="2352675"/>
            <a:ext cx="3889375" cy="739775"/>
          </a:xfrm>
          <a:prstGeom prst="rect">
            <a:avLst/>
          </a:prstGeom>
          <a:solidFill>
            <a:srgbClr val="000066"/>
          </a:solidFill>
          <a:ln w="38100">
            <a:solidFill>
              <a:schemeClr val="accent2"/>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4000">
                <a:solidFill>
                  <a:schemeClr val="bg1"/>
                </a:solidFill>
              </a:rPr>
              <a:t>Was this a leg?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fade">
                                      <p:cBhvr>
                                        <p:cTn id="7" dur="500"/>
                                        <p:tgtEl>
                                          <p:spTgt spid="429059">
                                            <p:txEl>
                                              <p:pRg st="0" end="0"/>
                                            </p:txEl>
                                          </p:spTgt>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429061"/>
                                        </p:tgtEl>
                                        <p:attrNameLst>
                                          <p:attrName>style.visibility</p:attrName>
                                        </p:attrNameLst>
                                      </p:cBhvr>
                                      <p:to>
                                        <p:strVal val="visible"/>
                                      </p:to>
                                    </p:set>
                                    <p:anim calcmode="lin" valueType="num">
                                      <p:cBhvr>
                                        <p:cTn id="11" dur="500" fill="hold"/>
                                        <p:tgtEl>
                                          <p:spTgt spid="429061"/>
                                        </p:tgtEl>
                                        <p:attrNameLst>
                                          <p:attrName>ppt_w</p:attrName>
                                        </p:attrNameLst>
                                      </p:cBhvr>
                                      <p:tavLst>
                                        <p:tav tm="0">
                                          <p:val>
                                            <p:fltVal val="0"/>
                                          </p:val>
                                        </p:tav>
                                        <p:tav tm="100000">
                                          <p:val>
                                            <p:strVal val="#ppt_w"/>
                                          </p:val>
                                        </p:tav>
                                      </p:tavLst>
                                    </p:anim>
                                    <p:anim calcmode="lin" valueType="num">
                                      <p:cBhvr>
                                        <p:cTn id="12" dur="500" fill="hold"/>
                                        <p:tgtEl>
                                          <p:spTgt spid="429061"/>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9060">
                                            <p:txEl>
                                              <p:pRg st="0" end="0"/>
                                            </p:txEl>
                                          </p:spTgt>
                                        </p:tgtEl>
                                        <p:attrNameLst>
                                          <p:attrName>style.visibility</p:attrName>
                                        </p:attrNameLst>
                                      </p:cBhvr>
                                      <p:to>
                                        <p:strVal val="visible"/>
                                      </p:to>
                                    </p:set>
                                    <p:animEffect transition="in" filter="fade">
                                      <p:cBhvr>
                                        <p:cTn id="17" dur="500"/>
                                        <p:tgtEl>
                                          <p:spTgt spid="42906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9060">
                                            <p:txEl>
                                              <p:pRg st="1" end="1"/>
                                            </p:txEl>
                                          </p:spTgt>
                                        </p:tgtEl>
                                        <p:attrNameLst>
                                          <p:attrName>style.visibility</p:attrName>
                                        </p:attrNameLst>
                                      </p:cBhvr>
                                      <p:to>
                                        <p:strVal val="visible"/>
                                      </p:to>
                                    </p:set>
                                    <p:animEffect transition="in" filter="fade">
                                      <p:cBhvr>
                                        <p:cTn id="22" dur="500"/>
                                        <p:tgtEl>
                                          <p:spTgt spid="429060">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9060">
                                            <p:txEl>
                                              <p:pRg st="2" end="2"/>
                                            </p:txEl>
                                          </p:spTgt>
                                        </p:tgtEl>
                                        <p:attrNameLst>
                                          <p:attrName>style.visibility</p:attrName>
                                        </p:attrNameLst>
                                      </p:cBhvr>
                                      <p:to>
                                        <p:strVal val="visible"/>
                                      </p:to>
                                    </p:set>
                                    <p:animEffect transition="in" filter="fade">
                                      <p:cBhvr>
                                        <p:cTn id="27" dur="500"/>
                                        <p:tgtEl>
                                          <p:spTgt spid="4290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p:bldP spid="429060" grpId="0" build="p"/>
      <p:bldP spid="42906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r>
              <a:rPr lang="en-US">
                <a:latin typeface="Arial Narrow" charset="0"/>
              </a:rPr>
              <a:t>Where is the Evidence?</a:t>
            </a:r>
          </a:p>
        </p:txBody>
      </p:sp>
      <p:sp>
        <p:nvSpPr>
          <p:cNvPr id="430083" name="Text Box 3"/>
          <p:cNvSpPr txBox="1">
            <a:spLocks noChangeArrowheads="1"/>
          </p:cNvSpPr>
          <p:nvPr/>
        </p:nvSpPr>
        <p:spPr bwMode="auto">
          <a:xfrm>
            <a:off x="582613" y="1857375"/>
            <a:ext cx="7924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20000"/>
              </a:spcBef>
              <a:buClr>
                <a:srgbClr val="000066"/>
              </a:buClr>
              <a:buSzPct val="70000"/>
              <a:buFont typeface="Wingdings" charset="0"/>
              <a:buNone/>
            </a:pPr>
            <a:r>
              <a:rPr lang="en-US" sz="3600"/>
              <a:t>The changes required in the evolutionary belief system for a land animal to become a whale are incredibly complex and far reaching</a:t>
            </a:r>
          </a:p>
        </p:txBody>
      </p:sp>
      <p:sp>
        <p:nvSpPr>
          <p:cNvPr id="430084" name="AutoShape 4"/>
          <p:cNvSpPr>
            <a:spLocks noChangeArrowheads="1"/>
          </p:cNvSpPr>
          <p:nvPr/>
        </p:nvSpPr>
        <p:spPr bwMode="auto">
          <a:xfrm>
            <a:off x="3671888" y="4529138"/>
            <a:ext cx="1277937" cy="1668462"/>
          </a:xfrm>
          <a:prstGeom prst="downArrow">
            <a:avLst>
              <a:gd name="adj1" fmla="val 50000"/>
              <a:gd name="adj2" fmla="val 32640"/>
            </a:avLst>
          </a:prstGeom>
          <a:solidFill>
            <a:schemeClr val="accent1"/>
          </a:solidFill>
          <a:ln w="9525">
            <a:solidFill>
              <a:schemeClr val="tx1"/>
            </a:solidFill>
            <a:miter lim="800000"/>
            <a:headEnd/>
            <a:tailEnd/>
          </a:ln>
        </p:spPr>
        <p:txBody>
          <a:bodyPr vert="eaVert"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0083"/>
                                        </p:tgtEl>
                                        <p:attrNameLst>
                                          <p:attrName>style.visibility</p:attrName>
                                        </p:attrNameLst>
                                      </p:cBhvr>
                                      <p:to>
                                        <p:strVal val="visible"/>
                                      </p:to>
                                    </p:set>
                                    <p:animEffect transition="in" filter="fade">
                                      <p:cBhvr>
                                        <p:cTn id="7" dur="500"/>
                                        <p:tgtEl>
                                          <p:spTgt spid="43008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0084"/>
                                        </p:tgtEl>
                                        <p:attrNameLst>
                                          <p:attrName>style.visibility</p:attrName>
                                        </p:attrNameLst>
                                      </p:cBhvr>
                                      <p:to>
                                        <p:strVal val="visible"/>
                                      </p:to>
                                    </p:set>
                                    <p:animEffect transition="in" filter="wipe(up)">
                                      <p:cBhvr>
                                        <p:cTn id="11" dur="500"/>
                                        <p:tgtEl>
                                          <p:spTgt spid="430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p:bldP spid="4300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0" y="0"/>
            <a:ext cx="9144000" cy="1143000"/>
          </a:xfrm>
        </p:spPr>
        <p:txBody>
          <a:bodyPr/>
          <a:lstStyle/>
          <a:p>
            <a:pPr eaLnBrk="1" hangingPunct="1"/>
            <a:r>
              <a:rPr lang="en-US" sz="4800">
                <a:latin typeface="Arial Narrow" charset="0"/>
              </a:rPr>
              <a:t>The Bible and the History of Life</a:t>
            </a:r>
          </a:p>
        </p:txBody>
      </p:sp>
      <p:sp>
        <p:nvSpPr>
          <p:cNvPr id="305155" name="Rectangle 3"/>
          <p:cNvSpPr>
            <a:spLocks noGrp="1" noChangeArrowheads="1"/>
          </p:cNvSpPr>
          <p:nvPr>
            <p:ph type="body" idx="1"/>
          </p:nvPr>
        </p:nvSpPr>
        <p:spPr>
          <a:xfrm>
            <a:off x="466725" y="1212850"/>
            <a:ext cx="8296275" cy="2328863"/>
          </a:xfrm>
        </p:spPr>
        <p:txBody>
          <a:bodyPr/>
          <a:lstStyle/>
          <a:p>
            <a:pPr marL="0" indent="0" eaLnBrk="1" hangingPunct="1">
              <a:buFont typeface="Wingdings" charset="0"/>
              <a:buNone/>
            </a:pPr>
            <a:r>
              <a:rPr lang="en-US">
                <a:solidFill>
                  <a:schemeClr val="tx1"/>
                </a:solidFill>
                <a:latin typeface="Arial" charset="0"/>
              </a:rPr>
              <a:t>And God made the beast of the earth after his kind, and cattle after their kind, and every thing that creepth upon the earth after his kind: and God saw that it was good. </a:t>
            </a:r>
          </a:p>
          <a:p>
            <a:pPr marL="0" indent="0" algn="ctr" eaLnBrk="1" hangingPunct="1">
              <a:buFont typeface="Wingdings" charset="0"/>
              <a:buNone/>
            </a:pPr>
            <a:r>
              <a:rPr lang="en-US" sz="2800">
                <a:solidFill>
                  <a:schemeClr val="tx1"/>
                </a:solidFill>
                <a:latin typeface="Arial" charset="0"/>
              </a:rPr>
              <a:t>Genesis 1:25</a:t>
            </a:r>
            <a:endParaRPr lang="en-US" sz="2800">
              <a:latin typeface="Arial" charset="0"/>
            </a:endParaRPr>
          </a:p>
        </p:txBody>
      </p:sp>
      <p:pic>
        <p:nvPicPr>
          <p:cNvPr id="305156" name="Picture 4" descr="Bible Open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01950" y="4025900"/>
            <a:ext cx="35417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oh20010316_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19975" y="4535488"/>
            <a:ext cx="1724025" cy="2322512"/>
          </a:xfrm>
          <a:prstGeom prst="rect">
            <a:avLst/>
          </a:prstGeom>
          <a:noFill/>
          <a:ln w="28575">
            <a:solidFill>
              <a:srgbClr val="99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5156"/>
                                        </p:tgtEl>
                                        <p:attrNameLst>
                                          <p:attrName>style.visibility</p:attrName>
                                        </p:attrNameLst>
                                      </p:cBhvr>
                                      <p:to>
                                        <p:strVal val="visible"/>
                                      </p:to>
                                    </p:set>
                                    <p:animEffect transition="in" filter="fade">
                                      <p:cBhvr>
                                        <p:cTn id="7" dur="500"/>
                                        <p:tgtEl>
                                          <p:spTgt spid="30515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5155">
                                            <p:txEl>
                                              <p:pRg st="0" end="0"/>
                                            </p:txEl>
                                          </p:spTgt>
                                        </p:tgtEl>
                                        <p:attrNameLst>
                                          <p:attrName>style.visibility</p:attrName>
                                        </p:attrNameLst>
                                      </p:cBhvr>
                                      <p:to>
                                        <p:strVal val="visible"/>
                                      </p:to>
                                    </p:set>
                                    <p:animEffect transition="in" filter="fade">
                                      <p:cBhvr>
                                        <p:cTn id="11" dur="500"/>
                                        <p:tgtEl>
                                          <p:spTgt spid="305155">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5155">
                                            <p:txEl>
                                              <p:pRg st="1" end="1"/>
                                            </p:txEl>
                                          </p:spTgt>
                                        </p:tgtEl>
                                        <p:attrNameLst>
                                          <p:attrName>style.visibility</p:attrName>
                                        </p:attrNameLst>
                                      </p:cBhvr>
                                      <p:to>
                                        <p:strVal val="visible"/>
                                      </p:to>
                                    </p:set>
                                    <p:animEffect transition="in" filter="fade">
                                      <p:cBhvr>
                                        <p:cTn id="15" dur="500"/>
                                        <p:tgtEl>
                                          <p:spTgt spid="305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pPr eaLnBrk="1" hangingPunct="1"/>
            <a:r>
              <a:rPr lang="en-US">
                <a:latin typeface="Arial Narrow" charset="0"/>
              </a:rPr>
              <a:t>Land Mammals to Whales </a:t>
            </a:r>
          </a:p>
        </p:txBody>
      </p:sp>
      <p:sp>
        <p:nvSpPr>
          <p:cNvPr id="431107" name="Rectangle 3"/>
          <p:cNvSpPr>
            <a:spLocks noGrp="1" noChangeArrowheads="1"/>
          </p:cNvSpPr>
          <p:nvPr>
            <p:ph type="body" idx="1"/>
          </p:nvPr>
        </p:nvSpPr>
        <p:spPr>
          <a:xfrm>
            <a:off x="657225" y="2198688"/>
            <a:ext cx="7772400" cy="3475037"/>
          </a:xfrm>
        </p:spPr>
        <p:txBody>
          <a:bodyPr/>
          <a:lstStyle/>
          <a:p>
            <a:pPr eaLnBrk="1" hangingPunct="1"/>
            <a:r>
              <a:rPr lang="en-US">
                <a:latin typeface="Arial" charset="0"/>
              </a:rPr>
              <a:t>A physiology to cope with a dense medium (water rather than air) </a:t>
            </a:r>
          </a:p>
          <a:p>
            <a:pPr eaLnBrk="1" hangingPunct="1"/>
            <a:r>
              <a:rPr lang="en-US">
                <a:latin typeface="Arial" charset="0"/>
              </a:rPr>
              <a:t>New methods of detecting and catching prey</a:t>
            </a:r>
          </a:p>
          <a:p>
            <a:pPr eaLnBrk="1" hangingPunct="1"/>
            <a:r>
              <a:rPr lang="en-US">
                <a:latin typeface="Arial" charset="0"/>
              </a:rPr>
              <a:t>A means of breathing efficiently at the sea surface</a:t>
            </a:r>
          </a:p>
        </p:txBody>
      </p:sp>
      <p:sp>
        <p:nvSpPr>
          <p:cNvPr id="431108" name="Text Box 4"/>
          <p:cNvSpPr txBox="1">
            <a:spLocks noChangeArrowheads="1"/>
          </p:cNvSpPr>
          <p:nvPr/>
        </p:nvSpPr>
        <p:spPr bwMode="auto">
          <a:xfrm>
            <a:off x="612775" y="5705475"/>
            <a:ext cx="7851775" cy="623888"/>
          </a:xfrm>
          <a:prstGeom prst="rect">
            <a:avLst/>
          </a:prstGeom>
          <a:solidFill>
            <a:srgbClr val="000066"/>
          </a:solidFill>
          <a:ln w="38100">
            <a:solidFill>
              <a:schemeClr val="accent2"/>
            </a:solidFill>
            <a:miter lim="800000"/>
            <a:headEnd/>
            <a:tailEnd/>
          </a:ln>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lnSpc>
                <a:spcPct val="90000"/>
              </a:lnSpc>
              <a:spcBef>
                <a:spcPct val="20000"/>
              </a:spcBef>
              <a:buClr>
                <a:srgbClr val="000066"/>
              </a:buClr>
              <a:buSzPct val="70000"/>
              <a:buFont typeface="Wingdings" charset="0"/>
              <a:buNone/>
            </a:pPr>
            <a:r>
              <a:rPr lang="en-US" sz="3600">
                <a:solidFill>
                  <a:srgbClr val="FFFF00"/>
                </a:solidFill>
                <a:effectLst>
                  <a:outerShdw blurRad="38100" dist="38100" dir="2700000" algn="tl">
                    <a:srgbClr val="000000"/>
                  </a:outerShdw>
                </a:effectLst>
              </a:rPr>
              <a:t>Every part of the body has to change</a:t>
            </a:r>
          </a:p>
        </p:txBody>
      </p:sp>
      <p:sp>
        <p:nvSpPr>
          <p:cNvPr id="431109" name="Text Box 5"/>
          <p:cNvSpPr txBox="1">
            <a:spLocks noChangeArrowheads="1"/>
          </p:cNvSpPr>
          <p:nvPr/>
        </p:nvSpPr>
        <p:spPr bwMode="auto">
          <a:xfrm>
            <a:off x="681038" y="1163638"/>
            <a:ext cx="78819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6400" indent="-406400"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20000"/>
              </a:spcBef>
              <a:buClr>
                <a:srgbClr val="000066"/>
              </a:buClr>
              <a:buSzPct val="70000"/>
              <a:buFont typeface="Wingdings" charset="0"/>
              <a:buChar char="u"/>
            </a:pPr>
            <a:r>
              <a:rPr lang="en-US" sz="3200"/>
              <a:t>Develop a new mode of locomotion (from walking to swimming) </a:t>
            </a:r>
          </a:p>
        </p:txBody>
      </p:sp>
      <p:sp>
        <p:nvSpPr>
          <p:cNvPr id="83974" name="AutoShape 6">
            <a:hlinkClick r:id="rId2" action="ppaction://hlinksldjump" highlightClick="1"/>
          </p:cNvPr>
          <p:cNvSpPr>
            <a:spLocks noChangeArrowheads="1"/>
          </p:cNvSpPr>
          <p:nvPr/>
        </p:nvSpPr>
        <p:spPr bwMode="auto">
          <a:xfrm>
            <a:off x="8404225" y="6429375"/>
            <a:ext cx="739775" cy="428625"/>
          </a:xfrm>
          <a:prstGeom prst="actionButtonBlank">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1109"/>
                                        </p:tgtEl>
                                        <p:attrNameLst>
                                          <p:attrName>style.visibility</p:attrName>
                                        </p:attrNameLst>
                                      </p:cBhvr>
                                      <p:to>
                                        <p:strVal val="visible"/>
                                      </p:to>
                                    </p:set>
                                    <p:animEffect transition="in" filter="fade">
                                      <p:cBhvr>
                                        <p:cTn id="7" dur="500"/>
                                        <p:tgtEl>
                                          <p:spTgt spid="431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1107">
                                            <p:txEl>
                                              <p:pRg st="0" end="0"/>
                                            </p:txEl>
                                          </p:spTgt>
                                        </p:tgtEl>
                                        <p:attrNameLst>
                                          <p:attrName>style.visibility</p:attrName>
                                        </p:attrNameLst>
                                      </p:cBhvr>
                                      <p:to>
                                        <p:strVal val="visible"/>
                                      </p:to>
                                    </p:set>
                                    <p:animEffect transition="in" filter="fade">
                                      <p:cBhvr>
                                        <p:cTn id="12" dur="500"/>
                                        <p:tgtEl>
                                          <p:spTgt spid="431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1107">
                                            <p:txEl>
                                              <p:pRg st="1" end="1"/>
                                            </p:txEl>
                                          </p:spTgt>
                                        </p:tgtEl>
                                        <p:attrNameLst>
                                          <p:attrName>style.visibility</p:attrName>
                                        </p:attrNameLst>
                                      </p:cBhvr>
                                      <p:to>
                                        <p:strVal val="visible"/>
                                      </p:to>
                                    </p:set>
                                    <p:animEffect transition="in" filter="fade">
                                      <p:cBhvr>
                                        <p:cTn id="17" dur="500"/>
                                        <p:tgtEl>
                                          <p:spTgt spid="4311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1107">
                                            <p:txEl>
                                              <p:pRg st="2" end="2"/>
                                            </p:txEl>
                                          </p:spTgt>
                                        </p:tgtEl>
                                        <p:attrNameLst>
                                          <p:attrName>style.visibility</p:attrName>
                                        </p:attrNameLst>
                                      </p:cBhvr>
                                      <p:to>
                                        <p:strVal val="visible"/>
                                      </p:to>
                                    </p:set>
                                    <p:animEffect transition="in" filter="fade">
                                      <p:cBhvr>
                                        <p:cTn id="22" dur="500"/>
                                        <p:tgtEl>
                                          <p:spTgt spid="431107">
                                            <p:txEl>
                                              <p:pRg st="2" end="2"/>
                                            </p:txEl>
                                          </p:spTgt>
                                        </p:tgtEl>
                                      </p:cBhvr>
                                    </p:animEffect>
                                  </p:childTnLst>
                                </p:cTn>
                              </p:par>
                            </p:childTnLst>
                          </p:cTn>
                        </p:par>
                        <p:par>
                          <p:cTn id="23" fill="hold" nodeType="afterGroup">
                            <p:stCondLst>
                              <p:cond delay="500"/>
                            </p:stCondLst>
                            <p:childTnLst>
                              <p:par>
                                <p:cTn id="24" presetID="17" presetClass="entr" presetSubtype="10" fill="hold" grpId="0" nodeType="afterEffect">
                                  <p:stCondLst>
                                    <p:cond delay="0"/>
                                  </p:stCondLst>
                                  <p:childTnLst>
                                    <p:set>
                                      <p:cBhvr>
                                        <p:cTn id="25" dur="1" fill="hold">
                                          <p:stCondLst>
                                            <p:cond delay="0"/>
                                          </p:stCondLst>
                                        </p:cTn>
                                        <p:tgtEl>
                                          <p:spTgt spid="431108"/>
                                        </p:tgtEl>
                                        <p:attrNameLst>
                                          <p:attrName>style.visibility</p:attrName>
                                        </p:attrNameLst>
                                      </p:cBhvr>
                                      <p:to>
                                        <p:strVal val="visible"/>
                                      </p:to>
                                    </p:set>
                                    <p:anim calcmode="lin" valueType="num">
                                      <p:cBhvr>
                                        <p:cTn id="26" dur="500" fill="hold"/>
                                        <p:tgtEl>
                                          <p:spTgt spid="431108"/>
                                        </p:tgtEl>
                                        <p:attrNameLst>
                                          <p:attrName>ppt_w</p:attrName>
                                        </p:attrNameLst>
                                      </p:cBhvr>
                                      <p:tavLst>
                                        <p:tav tm="0">
                                          <p:val>
                                            <p:fltVal val="0"/>
                                          </p:val>
                                        </p:tav>
                                        <p:tav tm="100000">
                                          <p:val>
                                            <p:strVal val="#ppt_w"/>
                                          </p:val>
                                        </p:tav>
                                      </p:tavLst>
                                    </p:anim>
                                    <p:anim calcmode="lin" valueType="num">
                                      <p:cBhvr>
                                        <p:cTn id="27" dur="500" fill="hold"/>
                                        <p:tgtEl>
                                          <p:spTgt spid="4311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P spid="431108" grpId="0" animBg="1"/>
      <p:bldP spid="43110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pPr eaLnBrk="1" hangingPunct="1"/>
            <a:r>
              <a:rPr lang="en-US">
                <a:latin typeface="Arial Narrow" charset="0"/>
              </a:rPr>
              <a:t>Why Evolutionists Believe</a:t>
            </a:r>
          </a:p>
        </p:txBody>
      </p:sp>
      <p:grpSp>
        <p:nvGrpSpPr>
          <p:cNvPr id="2" name="Group 15"/>
          <p:cNvGrpSpPr>
            <a:grpSpLocks/>
          </p:cNvGrpSpPr>
          <p:nvPr/>
        </p:nvGrpSpPr>
        <p:grpSpPr bwMode="auto">
          <a:xfrm>
            <a:off x="5856288" y="4237038"/>
            <a:ext cx="3027362" cy="2284412"/>
            <a:chOff x="415" y="2941"/>
            <a:chExt cx="1450" cy="1073"/>
          </a:xfrm>
        </p:grpSpPr>
        <p:pic>
          <p:nvPicPr>
            <p:cNvPr id="85005" name="Picture 4" descr="apeman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5" y="2941"/>
              <a:ext cx="1370"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6" name="Rectangle 14"/>
            <p:cNvSpPr>
              <a:spLocks noChangeArrowheads="1"/>
            </p:cNvSpPr>
            <p:nvPr/>
          </p:nvSpPr>
          <p:spPr bwMode="auto">
            <a:xfrm>
              <a:off x="1673" y="3657"/>
              <a:ext cx="192" cy="3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4996" name="Group 26"/>
          <p:cNvGrpSpPr>
            <a:grpSpLocks/>
          </p:cNvGrpSpPr>
          <p:nvPr/>
        </p:nvGrpSpPr>
        <p:grpSpPr bwMode="auto">
          <a:xfrm>
            <a:off x="627063" y="4484688"/>
            <a:ext cx="5011737" cy="1598612"/>
            <a:chOff x="359" y="2880"/>
            <a:chExt cx="3157" cy="1007"/>
          </a:xfrm>
        </p:grpSpPr>
        <p:pic>
          <p:nvPicPr>
            <p:cNvPr id="85003" name="Picture 20" descr="whale bon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 y="3041"/>
              <a:ext cx="3157"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5004" name="Rectangle 25"/>
            <p:cNvSpPr>
              <a:spLocks noChangeArrowheads="1"/>
            </p:cNvSpPr>
            <p:nvPr/>
          </p:nvSpPr>
          <p:spPr bwMode="auto">
            <a:xfrm>
              <a:off x="1152" y="2880"/>
              <a:ext cx="457" cy="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4997" name="Group 28"/>
          <p:cNvGrpSpPr>
            <a:grpSpLocks/>
          </p:cNvGrpSpPr>
          <p:nvPr/>
        </p:nvGrpSpPr>
        <p:grpSpPr bwMode="auto">
          <a:xfrm>
            <a:off x="1100138" y="1274763"/>
            <a:ext cx="6854825" cy="2601912"/>
            <a:chOff x="802" y="766"/>
            <a:chExt cx="4318" cy="1639"/>
          </a:xfrm>
        </p:grpSpPr>
        <p:grpSp>
          <p:nvGrpSpPr>
            <p:cNvPr id="84999" name="Group 24"/>
            <p:cNvGrpSpPr>
              <a:grpSpLocks/>
            </p:cNvGrpSpPr>
            <p:nvPr/>
          </p:nvGrpSpPr>
          <p:grpSpPr bwMode="auto">
            <a:xfrm>
              <a:off x="802" y="766"/>
              <a:ext cx="4318" cy="1639"/>
              <a:chOff x="920" y="794"/>
              <a:chExt cx="4090" cy="1529"/>
            </a:xfrm>
          </p:grpSpPr>
          <p:pic>
            <p:nvPicPr>
              <p:cNvPr id="85001" name="Picture 18" descr="horse evoluti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0" y="794"/>
                <a:ext cx="4074"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2" name="Rectangle 22"/>
              <p:cNvSpPr>
                <a:spLocks noChangeArrowheads="1"/>
              </p:cNvSpPr>
              <p:nvPr/>
            </p:nvSpPr>
            <p:spPr bwMode="auto">
              <a:xfrm>
                <a:off x="4014" y="1912"/>
                <a:ext cx="996" cy="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5000" name="Rectangle 27"/>
            <p:cNvSpPr>
              <a:spLocks noChangeArrowheads="1"/>
            </p:cNvSpPr>
            <p:nvPr/>
          </p:nvSpPr>
          <p:spPr bwMode="auto">
            <a:xfrm>
              <a:off x="814" y="933"/>
              <a:ext cx="1709"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332829" name="WordArt 29"/>
          <p:cNvSpPr>
            <a:spLocks noChangeArrowheads="1" noChangeShapeType="1" noTextEdit="1"/>
          </p:cNvSpPr>
          <p:nvPr/>
        </p:nvSpPr>
        <p:spPr bwMode="auto">
          <a:xfrm>
            <a:off x="1579563" y="1133475"/>
            <a:ext cx="6070600" cy="5553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alpha val="50980"/>
                  </a:srgbClr>
                </a:solidFill>
                <a:latin typeface="Arial Narrow"/>
                <a:ea typeface="Arial Narrow"/>
                <a:cs typeface="Arial Narrow"/>
              </a:rPr>
              <a:t>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32829"/>
                                        </p:tgtEl>
                                        <p:attrNameLst>
                                          <p:attrName>style.visibility</p:attrName>
                                        </p:attrNameLst>
                                      </p:cBhvr>
                                      <p:to>
                                        <p:strVal val="visible"/>
                                      </p:to>
                                    </p:set>
                                    <p:anim calcmode="lin" valueType="num">
                                      <p:cBhvr>
                                        <p:cTn id="12" dur="500" fill="hold"/>
                                        <p:tgtEl>
                                          <p:spTgt spid="332829"/>
                                        </p:tgtEl>
                                        <p:attrNameLst>
                                          <p:attrName>ppt_w</p:attrName>
                                        </p:attrNameLst>
                                      </p:cBhvr>
                                      <p:tavLst>
                                        <p:tav tm="0">
                                          <p:val>
                                            <p:fltVal val="0"/>
                                          </p:val>
                                        </p:tav>
                                        <p:tav tm="100000">
                                          <p:val>
                                            <p:strVal val="#ppt_w"/>
                                          </p:val>
                                        </p:tav>
                                      </p:tavLst>
                                    </p:anim>
                                    <p:anim calcmode="lin" valueType="num">
                                      <p:cBhvr>
                                        <p:cTn id="13" dur="500" fill="hold"/>
                                        <p:tgtEl>
                                          <p:spTgt spid="3328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eaLnBrk="1" hangingPunct="1"/>
            <a:r>
              <a:rPr lang="en-US">
                <a:latin typeface="Arial Narrow" charset="0"/>
              </a:rPr>
              <a:t>Deception</a:t>
            </a:r>
          </a:p>
        </p:txBody>
      </p:sp>
      <p:sp>
        <p:nvSpPr>
          <p:cNvPr id="411651" name="Rectangle 3"/>
          <p:cNvSpPr>
            <a:spLocks noGrp="1" noChangeArrowheads="1"/>
          </p:cNvSpPr>
          <p:nvPr>
            <p:ph type="body" idx="1"/>
          </p:nvPr>
        </p:nvSpPr>
        <p:spPr>
          <a:xfrm>
            <a:off x="685800" y="1343025"/>
            <a:ext cx="7772400" cy="3113088"/>
          </a:xfrm>
        </p:spPr>
        <p:txBody>
          <a:bodyPr/>
          <a:lstStyle/>
          <a:p>
            <a:pPr marL="0" indent="0" eaLnBrk="1" hangingPunct="1">
              <a:buFont typeface="Wingdings" charset="0"/>
              <a:buNone/>
            </a:pPr>
            <a:r>
              <a:rPr lang="en-US">
                <a:latin typeface="Arial" charset="0"/>
              </a:rPr>
              <a:t>Evolutionists want to believe in evolution so bad they will resort to deceiving their followers and anybody else they can control in the education system, including professors, teachers, and students by making up data that does not exist.</a:t>
            </a:r>
          </a:p>
        </p:txBody>
      </p:sp>
      <p:pic>
        <p:nvPicPr>
          <p:cNvPr id="411652" name="Picture 4" descr="whale deceptio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4763" y="4773613"/>
            <a:ext cx="207010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53" name="Picture 5" descr="horse evolu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0400" y="4600575"/>
            <a:ext cx="29241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658813" y="4668838"/>
            <a:ext cx="2301875" cy="1703387"/>
            <a:chOff x="415" y="2941"/>
            <a:chExt cx="1450" cy="1073"/>
          </a:xfrm>
        </p:grpSpPr>
        <p:pic>
          <p:nvPicPr>
            <p:cNvPr id="87047" name="Picture 7" descr="apeman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5" y="2941"/>
              <a:ext cx="1370" cy="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8" name="Rectangle 8"/>
            <p:cNvSpPr>
              <a:spLocks noChangeArrowheads="1"/>
            </p:cNvSpPr>
            <p:nvPr/>
          </p:nvSpPr>
          <p:spPr bwMode="auto">
            <a:xfrm>
              <a:off x="1673" y="3657"/>
              <a:ext cx="192" cy="3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Effect transition="in" filter="fade">
                                      <p:cBhvr>
                                        <p:cTn id="7" dur="500"/>
                                        <p:tgtEl>
                                          <p:spTgt spid="411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411653"/>
                                        </p:tgtEl>
                                        <p:attrNameLst>
                                          <p:attrName>style.visibility</p:attrName>
                                        </p:attrNameLst>
                                      </p:cBhvr>
                                      <p:to>
                                        <p:strVal val="visible"/>
                                      </p:to>
                                    </p:set>
                                    <p:animEffect transition="in" filter="fade">
                                      <p:cBhvr>
                                        <p:cTn id="16" dur="500"/>
                                        <p:tgtEl>
                                          <p:spTgt spid="411653"/>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411652"/>
                                        </p:tgtEl>
                                        <p:attrNameLst>
                                          <p:attrName>style.visibility</p:attrName>
                                        </p:attrNameLst>
                                      </p:cBhvr>
                                      <p:to>
                                        <p:strVal val="visible"/>
                                      </p:to>
                                    </p:set>
                                    <p:animEffect transition="in" filter="fade">
                                      <p:cBhvr>
                                        <p:cTn id="20" dur="500"/>
                                        <p:tgtEl>
                                          <p:spTgt spid="411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361950" y="100013"/>
            <a:ext cx="8782050" cy="1041400"/>
          </a:xfrm>
        </p:spPr>
        <p:txBody>
          <a:bodyPr/>
          <a:lstStyle/>
          <a:p>
            <a:pPr eaLnBrk="1" hangingPunct="1">
              <a:lnSpc>
                <a:spcPct val="90000"/>
              </a:lnSpc>
            </a:pPr>
            <a:r>
              <a:rPr lang="en-US">
                <a:latin typeface="Arial Narrow" charset="0"/>
              </a:rPr>
              <a:t>What do the Facts Support?</a:t>
            </a:r>
          </a:p>
        </p:txBody>
      </p:sp>
      <p:sp>
        <p:nvSpPr>
          <p:cNvPr id="326659" name="Text Box 3"/>
          <p:cNvSpPr txBox="1">
            <a:spLocks noChangeArrowheads="1"/>
          </p:cNvSpPr>
          <p:nvPr/>
        </p:nvSpPr>
        <p:spPr bwMode="auto">
          <a:xfrm>
            <a:off x="1716088" y="5241925"/>
            <a:ext cx="6037262" cy="1219200"/>
          </a:xfrm>
          <a:prstGeom prst="rect">
            <a:avLst/>
          </a:prstGeom>
          <a:solidFill>
            <a:srgbClr val="000066"/>
          </a:solidFill>
          <a:ln w="2857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sz="3600">
                <a:solidFill>
                  <a:schemeClr val="bg1"/>
                </a:solidFill>
                <a:ea typeface="+mn-ea"/>
                <a:cs typeface="+mn-cs"/>
              </a:rPr>
              <a:t>Where are the thousands of observable intermediates?</a:t>
            </a:r>
          </a:p>
        </p:txBody>
      </p:sp>
      <p:pic>
        <p:nvPicPr>
          <p:cNvPr id="88068" name="Picture 4" descr="trilobit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013" y="57150"/>
            <a:ext cx="641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1" name="Text Box 5"/>
          <p:cNvSpPr txBox="1">
            <a:spLocks noChangeArrowheads="1"/>
          </p:cNvSpPr>
          <p:nvPr/>
        </p:nvSpPr>
        <p:spPr bwMode="auto">
          <a:xfrm>
            <a:off x="4673600" y="1363663"/>
            <a:ext cx="3932238" cy="557212"/>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grpSp>
        <p:nvGrpSpPr>
          <p:cNvPr id="2" name="Group 6"/>
          <p:cNvGrpSpPr>
            <a:grpSpLocks/>
          </p:cNvGrpSpPr>
          <p:nvPr/>
        </p:nvGrpSpPr>
        <p:grpSpPr bwMode="auto">
          <a:xfrm>
            <a:off x="361950" y="1363663"/>
            <a:ext cx="4306888" cy="2951162"/>
            <a:chOff x="228" y="859"/>
            <a:chExt cx="2713" cy="1859"/>
          </a:xfrm>
        </p:grpSpPr>
        <p:sp>
          <p:nvSpPr>
            <p:cNvPr id="88076" name="Text Box 7"/>
            <p:cNvSpPr txBox="1">
              <a:spLocks noChangeArrowheads="1"/>
            </p:cNvSpPr>
            <p:nvPr/>
          </p:nvSpPr>
          <p:spPr bwMode="auto">
            <a:xfrm>
              <a:off x="228" y="859"/>
              <a:ext cx="2707" cy="1859"/>
            </a:xfrm>
            <a:prstGeom prst="rect">
              <a:avLst/>
            </a:prstGeom>
            <a:solidFill>
              <a:srgbClr val="BDDEFF"/>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40000"/>
                </a:spcBef>
              </a:pPr>
              <a:r>
                <a:rPr lang="en-US"/>
                <a:t>Precambrian – Cambrian</a:t>
              </a:r>
            </a:p>
            <a:p>
              <a:pPr eaLnBrk="1" hangingPunct="1">
                <a:spcBef>
                  <a:spcPct val="40000"/>
                </a:spcBef>
              </a:pPr>
              <a:r>
                <a:rPr lang="en-US"/>
                <a:t>Invertebrate – Vertebrate</a:t>
              </a:r>
            </a:p>
            <a:p>
              <a:pPr eaLnBrk="1" hangingPunct="1">
                <a:spcBef>
                  <a:spcPct val="40000"/>
                </a:spcBef>
              </a:pPr>
              <a:r>
                <a:rPr lang="en-US"/>
                <a:t>Fish – Amphibian</a:t>
              </a:r>
            </a:p>
            <a:p>
              <a:pPr eaLnBrk="1" hangingPunct="1">
                <a:spcBef>
                  <a:spcPct val="40000"/>
                </a:spcBef>
              </a:pPr>
              <a:r>
                <a:rPr lang="en-US"/>
                <a:t>The Horse and Whales</a:t>
              </a:r>
            </a:p>
            <a:p>
              <a:pPr eaLnBrk="1" hangingPunct="1">
                <a:spcBef>
                  <a:spcPct val="40000"/>
                </a:spcBef>
              </a:pPr>
              <a:r>
                <a:rPr lang="en-US"/>
                <a:t>Birds</a:t>
              </a:r>
            </a:p>
          </p:txBody>
        </p:sp>
        <p:sp>
          <p:nvSpPr>
            <p:cNvPr id="88077" name="Line 8"/>
            <p:cNvSpPr>
              <a:spLocks noChangeShapeType="1"/>
            </p:cNvSpPr>
            <p:nvPr/>
          </p:nvSpPr>
          <p:spPr bwMode="auto">
            <a:xfrm>
              <a:off x="229" y="1216"/>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8" name="Line 9"/>
            <p:cNvSpPr>
              <a:spLocks noChangeShapeType="1"/>
            </p:cNvSpPr>
            <p:nvPr/>
          </p:nvSpPr>
          <p:spPr bwMode="auto">
            <a:xfrm>
              <a:off x="235" y="1600"/>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9" name="Line 10"/>
            <p:cNvSpPr>
              <a:spLocks noChangeShapeType="1"/>
            </p:cNvSpPr>
            <p:nvPr/>
          </p:nvSpPr>
          <p:spPr bwMode="auto">
            <a:xfrm>
              <a:off x="233" y="1979"/>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0" name="Line 11"/>
            <p:cNvSpPr>
              <a:spLocks noChangeShapeType="1"/>
            </p:cNvSpPr>
            <p:nvPr/>
          </p:nvSpPr>
          <p:spPr bwMode="auto">
            <a:xfrm>
              <a:off x="234" y="2355"/>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6668" name="Text Box 12"/>
          <p:cNvSpPr txBox="1">
            <a:spLocks noChangeArrowheads="1"/>
          </p:cNvSpPr>
          <p:nvPr/>
        </p:nvSpPr>
        <p:spPr bwMode="auto">
          <a:xfrm>
            <a:off x="4681538" y="1965325"/>
            <a:ext cx="3932237" cy="557213"/>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pic>
        <p:nvPicPr>
          <p:cNvPr id="326669" name="Picture 13" descr="bible"/>
          <p:cNvPicPr>
            <a:picLocks noChangeAspect="1" noChangeArrowheads="1"/>
          </p:cNvPicPr>
          <p:nvPr/>
        </p:nvPicPr>
        <p:blipFill>
          <a:blip r:embed="rId3" cstate="screen">
            <a:lum bright="16000" contrast="-6000"/>
            <a:extLst>
              <a:ext uri="{28A0092B-C50C-407E-A947-70E740481C1C}">
                <a14:useLocalDpi xmlns:a14="http://schemas.microsoft.com/office/drawing/2010/main"/>
              </a:ext>
            </a:extLst>
          </a:blip>
          <a:srcRect/>
          <a:stretch>
            <a:fillRect/>
          </a:stretch>
        </p:blipFill>
        <p:spPr bwMode="auto">
          <a:xfrm>
            <a:off x="6175375" y="3817938"/>
            <a:ext cx="9080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70" name="Text Box 14"/>
          <p:cNvSpPr txBox="1">
            <a:spLocks noChangeArrowheads="1"/>
          </p:cNvSpPr>
          <p:nvPr/>
        </p:nvSpPr>
        <p:spPr bwMode="auto">
          <a:xfrm>
            <a:off x="4673600" y="2552700"/>
            <a:ext cx="3932238" cy="557213"/>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sp>
        <p:nvSpPr>
          <p:cNvPr id="326671" name="Text Box 15"/>
          <p:cNvSpPr txBox="1">
            <a:spLocks noChangeArrowheads="1"/>
          </p:cNvSpPr>
          <p:nvPr/>
        </p:nvSpPr>
        <p:spPr bwMode="auto">
          <a:xfrm>
            <a:off x="4665663" y="3154363"/>
            <a:ext cx="3932237" cy="557212"/>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sp>
        <p:nvSpPr>
          <p:cNvPr id="326672" name="AutoShape 16"/>
          <p:cNvSpPr>
            <a:spLocks noChangeArrowheads="1"/>
          </p:cNvSpPr>
          <p:nvPr/>
        </p:nvSpPr>
        <p:spPr bwMode="auto">
          <a:xfrm>
            <a:off x="3121025" y="3844925"/>
            <a:ext cx="1509713" cy="406400"/>
          </a:xfrm>
          <a:prstGeom prst="leftArrow">
            <a:avLst>
              <a:gd name="adj1" fmla="val 50000"/>
              <a:gd name="adj2" fmla="val 92871"/>
            </a:avLst>
          </a:prstGeom>
          <a:solidFill>
            <a:srgbClr val="660033"/>
          </a:solidFill>
          <a:ln w="9525">
            <a:solidFill>
              <a:schemeClr val="tx1"/>
            </a:solid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26661"/>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26668"/>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32667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26671"/>
                                        </p:tgtEl>
                                        <p:attrNameLst>
                                          <p:attrName>style.visibility</p:attrName>
                                        </p:attrNameLst>
                                      </p:cBhvr>
                                      <p:to>
                                        <p:strVal val="visible"/>
                                      </p:to>
                                    </p:set>
                                    <p:anim calcmode="lin" valueType="num">
                                      <p:cBhvr>
                                        <p:cTn id="21" dur="500" fill="hold"/>
                                        <p:tgtEl>
                                          <p:spTgt spid="326671"/>
                                        </p:tgtEl>
                                        <p:attrNameLst>
                                          <p:attrName>ppt_w</p:attrName>
                                        </p:attrNameLst>
                                      </p:cBhvr>
                                      <p:tavLst>
                                        <p:tav tm="0">
                                          <p:val>
                                            <p:fltVal val="0"/>
                                          </p:val>
                                        </p:tav>
                                        <p:tav tm="100000">
                                          <p:val>
                                            <p:strVal val="#ppt_w"/>
                                          </p:val>
                                        </p:tav>
                                      </p:tavLst>
                                    </p:anim>
                                    <p:anim calcmode="lin" valueType="num">
                                      <p:cBhvr>
                                        <p:cTn id="22" dur="500" fill="hold"/>
                                        <p:tgtEl>
                                          <p:spTgt spid="326671"/>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500"/>
                            </p:stCondLst>
                            <p:childTnLst>
                              <p:par>
                                <p:cTn id="24" presetID="30" presetClass="entr" presetSubtype="0" fill="hold" nodeType="afterEffect">
                                  <p:stCondLst>
                                    <p:cond delay="0"/>
                                  </p:stCondLst>
                                  <p:childTnLst>
                                    <p:set>
                                      <p:cBhvr>
                                        <p:cTn id="25" dur="1" fill="hold">
                                          <p:stCondLst>
                                            <p:cond delay="0"/>
                                          </p:stCondLst>
                                        </p:cTn>
                                        <p:tgtEl>
                                          <p:spTgt spid="326669"/>
                                        </p:tgtEl>
                                        <p:attrNameLst>
                                          <p:attrName>style.visibility</p:attrName>
                                        </p:attrNameLst>
                                      </p:cBhvr>
                                      <p:to>
                                        <p:strVal val="visible"/>
                                      </p:to>
                                    </p:set>
                                    <p:animEffect transition="in" filter="fade">
                                      <p:cBhvr>
                                        <p:cTn id="26" dur="800" decel="100000"/>
                                        <p:tgtEl>
                                          <p:spTgt spid="326669"/>
                                        </p:tgtEl>
                                      </p:cBhvr>
                                    </p:animEffect>
                                    <p:anim calcmode="lin" valueType="num">
                                      <p:cBhvr>
                                        <p:cTn id="27" dur="800" decel="100000" fill="hold"/>
                                        <p:tgtEl>
                                          <p:spTgt spid="326669"/>
                                        </p:tgtEl>
                                        <p:attrNameLst>
                                          <p:attrName>style.rotation</p:attrName>
                                        </p:attrNameLst>
                                      </p:cBhvr>
                                      <p:tavLst>
                                        <p:tav tm="0">
                                          <p:val>
                                            <p:fltVal val="-90"/>
                                          </p:val>
                                        </p:tav>
                                        <p:tav tm="100000">
                                          <p:val>
                                            <p:fltVal val="0"/>
                                          </p:val>
                                        </p:tav>
                                      </p:tavLst>
                                    </p:anim>
                                    <p:anim calcmode="lin" valueType="num">
                                      <p:cBhvr>
                                        <p:cTn id="28" dur="800" decel="100000" fill="hold"/>
                                        <p:tgtEl>
                                          <p:spTgt spid="326669"/>
                                        </p:tgtEl>
                                        <p:attrNameLst>
                                          <p:attrName>ppt_x</p:attrName>
                                        </p:attrNameLst>
                                      </p:cBhvr>
                                      <p:tavLst>
                                        <p:tav tm="0">
                                          <p:val>
                                            <p:strVal val="#ppt_x+0.4"/>
                                          </p:val>
                                        </p:tav>
                                        <p:tav tm="100000">
                                          <p:val>
                                            <p:strVal val="#ppt_x-0.05"/>
                                          </p:val>
                                        </p:tav>
                                      </p:tavLst>
                                    </p:anim>
                                    <p:anim calcmode="lin" valueType="num">
                                      <p:cBhvr>
                                        <p:cTn id="29" dur="800" decel="100000" fill="hold"/>
                                        <p:tgtEl>
                                          <p:spTgt spid="326669"/>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26669"/>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26669"/>
                                        </p:tgtEl>
                                        <p:attrNameLst>
                                          <p:attrName>ppt_y</p:attrName>
                                        </p:attrNameLst>
                                      </p:cBhvr>
                                      <p:tavLst>
                                        <p:tav tm="0">
                                          <p:val>
                                            <p:strVal val="#ppt_y+0.1"/>
                                          </p:val>
                                        </p:tav>
                                        <p:tav tm="100000">
                                          <p:val>
                                            <p:strVal val="#ppt_y"/>
                                          </p:val>
                                        </p:tav>
                                      </p:tavLst>
                                    </p:anim>
                                  </p:childTnLst>
                                </p:cTn>
                              </p:par>
                            </p:childTnLst>
                          </p:cTn>
                        </p:par>
                        <p:par>
                          <p:cTn id="32" fill="hold" nodeType="afterGroup">
                            <p:stCondLst>
                              <p:cond delay="1500"/>
                            </p:stCondLst>
                            <p:childTnLst>
                              <p:par>
                                <p:cTn id="33" presetID="17" presetClass="entr" presetSubtype="10" fill="hold" grpId="0" nodeType="afterEffect">
                                  <p:stCondLst>
                                    <p:cond delay="0"/>
                                  </p:stCondLst>
                                  <p:childTnLst>
                                    <p:set>
                                      <p:cBhvr>
                                        <p:cTn id="34" dur="1" fill="hold">
                                          <p:stCondLst>
                                            <p:cond delay="0"/>
                                          </p:stCondLst>
                                        </p:cTn>
                                        <p:tgtEl>
                                          <p:spTgt spid="326659"/>
                                        </p:tgtEl>
                                        <p:attrNameLst>
                                          <p:attrName>style.visibility</p:attrName>
                                        </p:attrNameLst>
                                      </p:cBhvr>
                                      <p:to>
                                        <p:strVal val="visible"/>
                                      </p:to>
                                    </p:set>
                                    <p:anim calcmode="lin" valueType="num">
                                      <p:cBhvr>
                                        <p:cTn id="35" dur="500" fill="hold"/>
                                        <p:tgtEl>
                                          <p:spTgt spid="326659"/>
                                        </p:tgtEl>
                                        <p:attrNameLst>
                                          <p:attrName>ppt_w</p:attrName>
                                        </p:attrNameLst>
                                      </p:cBhvr>
                                      <p:tavLst>
                                        <p:tav tm="0">
                                          <p:val>
                                            <p:fltVal val="0"/>
                                          </p:val>
                                        </p:tav>
                                        <p:tav tm="100000">
                                          <p:val>
                                            <p:strVal val="#ppt_w"/>
                                          </p:val>
                                        </p:tav>
                                      </p:tavLst>
                                    </p:anim>
                                    <p:anim calcmode="lin" valueType="num">
                                      <p:cBhvr>
                                        <p:cTn id="36" dur="500" fill="hold"/>
                                        <p:tgtEl>
                                          <p:spTgt spid="326659"/>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2000"/>
                            </p:stCondLst>
                            <p:childTnLst>
                              <p:par>
                                <p:cTn id="38" presetID="22" presetClass="entr" presetSubtype="2" fill="hold" grpId="0" nodeType="afterEffect">
                                  <p:stCondLst>
                                    <p:cond delay="0"/>
                                  </p:stCondLst>
                                  <p:childTnLst>
                                    <p:set>
                                      <p:cBhvr>
                                        <p:cTn id="39" dur="1" fill="hold">
                                          <p:stCondLst>
                                            <p:cond delay="0"/>
                                          </p:stCondLst>
                                        </p:cTn>
                                        <p:tgtEl>
                                          <p:spTgt spid="326672"/>
                                        </p:tgtEl>
                                        <p:attrNameLst>
                                          <p:attrName>style.visibility</p:attrName>
                                        </p:attrNameLst>
                                      </p:cBhvr>
                                      <p:to>
                                        <p:strVal val="visible"/>
                                      </p:to>
                                    </p:set>
                                    <p:animEffect transition="in" filter="wipe(right)">
                                      <p:cBhvr>
                                        <p:cTn id="40" dur="500"/>
                                        <p:tgtEl>
                                          <p:spTgt spid="326672"/>
                                        </p:tgtEl>
                                      </p:cBhvr>
                                    </p:animEffect>
                                  </p:childTnLst>
                                </p:cTn>
                              </p:par>
                            </p:childTnLst>
                          </p:cTn>
                        </p:par>
                        <p:par>
                          <p:cTn id="41" fill="hold" nodeType="afterGroup">
                            <p:stCondLst>
                              <p:cond delay="2500"/>
                            </p:stCondLst>
                            <p:childTnLst>
                              <p:par>
                                <p:cTn id="42" presetID="35" presetClass="path" presetSubtype="0" accel="50000" decel="50000" fill="hold" grpId="1" nodeType="afterEffect">
                                  <p:stCondLst>
                                    <p:cond delay="0"/>
                                  </p:stCondLst>
                                  <p:childTnLst>
                                    <p:animMotion origin="layout" path="M -4.72222E-6 4.62428E-6 L -0.18784 4.62428E-6 " pathEditMode="relative" rAng="0" ptsTypes="AA">
                                      <p:cBhvr>
                                        <p:cTn id="43" dur="2000" fill="hold"/>
                                        <p:tgtEl>
                                          <p:spTgt spid="326672"/>
                                        </p:tgtEl>
                                        <p:attrNameLst>
                                          <p:attrName>ppt_x</p:attrName>
                                          <p:attrName>ppt_y</p:attrName>
                                        </p:attrNameLst>
                                      </p:cBhvr>
                                      <p:rCtr x="-93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nimBg="1" autoUpdateAnimBg="0"/>
      <p:bldP spid="326661" grpId="0" animBg="1"/>
      <p:bldP spid="326668" grpId="0" animBg="1"/>
      <p:bldP spid="326670" grpId="0" animBg="1"/>
      <p:bldP spid="326671" grpId="0" animBg="1"/>
      <p:bldP spid="326672" grpId="0" animBg="1"/>
      <p:bldP spid="326672" grpId="1"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Picture 4" descr="Tricerakeet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40163" y="404813"/>
            <a:ext cx="4425950" cy="6248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9091" name="Rectangle 5"/>
          <p:cNvSpPr>
            <a:spLocks noChangeArrowheads="1"/>
          </p:cNvSpPr>
          <p:nvPr/>
        </p:nvSpPr>
        <p:spPr bwMode="auto">
          <a:xfrm>
            <a:off x="217488" y="1230313"/>
            <a:ext cx="3429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a:solidFill>
                  <a:schemeClr val="tx1"/>
                </a:solidFill>
              </a:rPr>
              <a:t>The Amazing Tricerakeet!</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latin typeface="Arial Narrow" charset="0"/>
              </a:rPr>
              <a:t>Education and Textbooks</a:t>
            </a:r>
          </a:p>
        </p:txBody>
      </p:sp>
      <p:sp>
        <p:nvSpPr>
          <p:cNvPr id="144387" name="Rectangle 3"/>
          <p:cNvSpPr>
            <a:spLocks noGrp="1" noChangeArrowheads="1"/>
          </p:cNvSpPr>
          <p:nvPr>
            <p:ph type="body" idx="4294967295"/>
          </p:nvPr>
        </p:nvSpPr>
        <p:spPr>
          <a:xfrm>
            <a:off x="309563" y="1839913"/>
            <a:ext cx="8548687" cy="1822450"/>
          </a:xfrm>
        </p:spPr>
        <p:txBody>
          <a:bodyPr/>
          <a:lstStyle/>
          <a:p>
            <a:pPr marL="0" indent="0" eaLnBrk="1" hangingPunct="1">
              <a:buFont typeface="Wingdings" charset="0"/>
              <a:buNone/>
            </a:pPr>
            <a:r>
              <a:rPr lang="mr-IN" altLang="ja-JP" sz="3600">
                <a:latin typeface="Arial" charset="0"/>
              </a:rPr>
              <a:t>"</a:t>
            </a:r>
            <a:r>
              <a:rPr lang="en-US" sz="3600">
                <a:latin typeface="Arial" charset="0"/>
              </a:rPr>
              <a:t>To many paleontologists a bird is a dinosaur with feathers. That definition may sound odd, but it makes sense.</a:t>
            </a:r>
            <a:r>
              <a:rPr lang="mr-IN" altLang="ja-JP" sz="3600">
                <a:latin typeface="Arial" charset="0"/>
              </a:rPr>
              <a:t>"</a:t>
            </a:r>
            <a:endParaRPr lang="en-US" sz="3600">
              <a:latin typeface="Arial" charset="0"/>
            </a:endParaRPr>
          </a:p>
        </p:txBody>
      </p:sp>
      <p:sp>
        <p:nvSpPr>
          <p:cNvPr id="144388" name="Text Box 4"/>
          <p:cNvSpPr txBox="1">
            <a:spLocks noChangeArrowheads="1"/>
          </p:cNvSpPr>
          <p:nvPr/>
        </p:nvSpPr>
        <p:spPr bwMode="auto">
          <a:xfrm>
            <a:off x="957263" y="1103313"/>
            <a:ext cx="7097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i="1">
                <a:solidFill>
                  <a:schemeClr val="tx1"/>
                </a:solidFill>
              </a:rPr>
              <a:t>Biology</a:t>
            </a:r>
            <a:r>
              <a:rPr lang="en-US">
                <a:solidFill>
                  <a:schemeClr val="tx1"/>
                </a:solidFill>
              </a:rPr>
              <a:t>, Miller and Levine, 2002, p. 907.</a:t>
            </a:r>
            <a:endParaRPr lang="en-US" i="1">
              <a:solidFill>
                <a:schemeClr val="tx1"/>
              </a:solidFill>
            </a:endParaRPr>
          </a:p>
        </p:txBody>
      </p:sp>
      <p:grpSp>
        <p:nvGrpSpPr>
          <p:cNvPr id="2" name="Group 13"/>
          <p:cNvGrpSpPr>
            <a:grpSpLocks/>
          </p:cNvGrpSpPr>
          <p:nvPr/>
        </p:nvGrpSpPr>
        <p:grpSpPr bwMode="auto">
          <a:xfrm>
            <a:off x="331788" y="3778250"/>
            <a:ext cx="8469312" cy="2771775"/>
            <a:chOff x="209" y="2380"/>
            <a:chExt cx="5335" cy="1746"/>
          </a:xfrm>
        </p:grpSpPr>
        <p:pic>
          <p:nvPicPr>
            <p:cNvPr id="90118" name="Picture 10" descr="Dilophosauru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9" y="2380"/>
              <a:ext cx="2026" cy="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12" descr="Archaeopteryx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6" y="2635"/>
              <a:ext cx="1928" cy="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descr="ar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74" y="3066"/>
              <a:ext cx="1238"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dissolve">
                                      <p:cBhvr>
                                        <p:cTn id="7" dur="500"/>
                                        <p:tgtEl>
                                          <p:spTgt spid="14438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4387">
                                            <p:txEl>
                                              <p:pRg st="0" end="0"/>
                                            </p:txEl>
                                          </p:spTgt>
                                        </p:tgtEl>
                                        <p:attrNameLst>
                                          <p:attrName>style.visibility</p:attrName>
                                        </p:attrNameLst>
                                      </p:cBhvr>
                                      <p:to>
                                        <p:strVal val="visible"/>
                                      </p:to>
                                    </p:set>
                                    <p:animEffect transition="in" filter="dissolve">
                                      <p:cBhvr>
                                        <p:cTn id="16" dur="500"/>
                                        <p:tgtEl>
                                          <p:spTgt spid="144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P spid="14438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atin typeface="Arial Narrow" charset="0"/>
              </a:rPr>
              <a:t>Education and Textbooks</a:t>
            </a:r>
          </a:p>
        </p:txBody>
      </p:sp>
      <p:sp>
        <p:nvSpPr>
          <p:cNvPr id="125955" name="Rectangle 3"/>
          <p:cNvSpPr>
            <a:spLocks noGrp="1" noChangeArrowheads="1"/>
          </p:cNvSpPr>
          <p:nvPr>
            <p:ph type="body" idx="1"/>
          </p:nvPr>
        </p:nvSpPr>
        <p:spPr>
          <a:xfrm>
            <a:off x="655638" y="2628900"/>
            <a:ext cx="7772400" cy="1519238"/>
          </a:xfrm>
        </p:spPr>
        <p:txBody>
          <a:bodyPr/>
          <a:lstStyle/>
          <a:p>
            <a:pPr marL="0" indent="0" eaLnBrk="1" hangingPunct="1">
              <a:buFont typeface="Wingdings" charset="0"/>
              <a:buNone/>
            </a:pPr>
            <a:r>
              <a:rPr lang="mr-IN" altLang="ja-JP" sz="3600">
                <a:latin typeface="Arial" charset="0"/>
              </a:rPr>
              <a:t>"</a:t>
            </a:r>
            <a:r>
              <a:rPr lang="en-US" sz="3600">
                <a:latin typeface="Arial" charset="0"/>
              </a:rPr>
              <a:t>Birds evolved from reptiles during the Jurassic period.</a:t>
            </a:r>
            <a:r>
              <a:rPr lang="mr-IN" altLang="ja-JP" sz="3600">
                <a:latin typeface="Arial" charset="0"/>
              </a:rPr>
              <a:t>"</a:t>
            </a:r>
            <a:endParaRPr lang="en-US" sz="3600">
              <a:latin typeface="Arial" charset="0"/>
            </a:endParaRPr>
          </a:p>
        </p:txBody>
      </p:sp>
      <p:sp>
        <p:nvSpPr>
          <p:cNvPr id="125957" name="Text Box 5"/>
          <p:cNvSpPr txBox="1">
            <a:spLocks noChangeArrowheads="1"/>
          </p:cNvSpPr>
          <p:nvPr/>
        </p:nvSpPr>
        <p:spPr bwMode="auto">
          <a:xfrm>
            <a:off x="377825" y="1452563"/>
            <a:ext cx="83454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nSpc>
                <a:spcPct val="90000"/>
              </a:lnSpc>
              <a:spcBef>
                <a:spcPct val="50000"/>
              </a:spcBef>
            </a:pPr>
            <a:r>
              <a:rPr lang="en-US" i="1">
                <a:solidFill>
                  <a:schemeClr val="tx1"/>
                </a:solidFill>
              </a:rPr>
              <a:t>Biology: Principles and Explorations</a:t>
            </a:r>
            <a:r>
              <a:rPr lang="en-US">
                <a:solidFill>
                  <a:schemeClr val="tx1"/>
                </a:solidFill>
              </a:rPr>
              <a:t>, Holt, Rinehart, Winston, 2001, p. 268.</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5957"/>
                                        </p:tgtEl>
                                        <p:attrNameLst>
                                          <p:attrName>style.visibility</p:attrName>
                                        </p:attrNameLst>
                                      </p:cBhvr>
                                      <p:to>
                                        <p:strVal val="visible"/>
                                      </p:to>
                                    </p:set>
                                    <p:animEffect transition="in" filter="fade">
                                      <p:cBhvr>
                                        <p:cTn id="7" dur="500"/>
                                        <p:tgtEl>
                                          <p:spTgt spid="1259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955">
                                            <p:txEl>
                                              <p:pRg st="0" end="0"/>
                                            </p:txEl>
                                          </p:spTgt>
                                        </p:tgtEl>
                                        <p:attrNameLst>
                                          <p:attrName>style.visibility</p:attrName>
                                        </p:attrNameLst>
                                      </p:cBhvr>
                                      <p:to>
                                        <p:strVal val="visible"/>
                                      </p:to>
                                    </p:set>
                                    <p:animEffect transition="in" filter="fade">
                                      <p:cBhvr>
                                        <p:cTn id="12" dur="500"/>
                                        <p:tgtEl>
                                          <p:spTgt spid="1259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P spid="12595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hangingPunct="1"/>
            <a:r>
              <a:rPr lang="en-US" sz="6000">
                <a:latin typeface="Arial Narrow" charset="0"/>
              </a:rPr>
              <a:t>Archaeopteryx</a:t>
            </a:r>
          </a:p>
        </p:txBody>
      </p:sp>
      <p:sp>
        <p:nvSpPr>
          <p:cNvPr id="327683" name="Rectangle 3"/>
          <p:cNvSpPr>
            <a:spLocks noGrp="1" noChangeArrowheads="1"/>
          </p:cNvSpPr>
          <p:nvPr>
            <p:ph type="body" idx="1"/>
          </p:nvPr>
        </p:nvSpPr>
        <p:spPr>
          <a:xfrm>
            <a:off x="396875" y="2170113"/>
            <a:ext cx="8193088" cy="2708275"/>
          </a:xfrm>
        </p:spPr>
        <p:txBody>
          <a:bodyPr/>
          <a:lstStyle/>
          <a:p>
            <a:pPr marL="0" indent="0" eaLnBrk="1" hangingPunct="1">
              <a:buFont typeface="Wingdings" charset="0"/>
              <a:buNone/>
            </a:pPr>
            <a:r>
              <a:rPr lang="mr-IN" altLang="ja-JP">
                <a:latin typeface="Arial" charset="0"/>
              </a:rPr>
              <a:t>"</a:t>
            </a:r>
            <a:r>
              <a:rPr lang="en-US">
                <a:latin typeface="Arial" charset="0"/>
              </a:rPr>
              <a:t>Like modern birds, it had flight feathers, but otherwise it was more like some small bipedal dinosaurs of its era; for instance, like those dinosaurs, </a:t>
            </a:r>
            <a:r>
              <a:rPr lang="en-US" i="1">
                <a:latin typeface="Arial" charset="0"/>
              </a:rPr>
              <a:t>Archaeopteryx</a:t>
            </a:r>
            <a:r>
              <a:rPr lang="en-US">
                <a:latin typeface="Arial" charset="0"/>
              </a:rPr>
              <a:t> had teeth, wing claws, and a tail with many vertebrae.</a:t>
            </a:r>
            <a:r>
              <a:rPr lang="mr-IN" altLang="ja-JP">
                <a:latin typeface="Arial" charset="0"/>
              </a:rPr>
              <a:t>"</a:t>
            </a:r>
            <a:endParaRPr lang="en-US">
              <a:latin typeface="Arial" charset="0"/>
            </a:endParaRPr>
          </a:p>
        </p:txBody>
      </p:sp>
      <p:sp>
        <p:nvSpPr>
          <p:cNvPr id="327684" name="Text Box 4"/>
          <p:cNvSpPr txBox="1">
            <a:spLocks noChangeArrowheads="1"/>
          </p:cNvSpPr>
          <p:nvPr/>
        </p:nvSpPr>
        <p:spPr bwMode="auto">
          <a:xfrm>
            <a:off x="668338" y="1162050"/>
            <a:ext cx="78962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i="1"/>
              <a:t>Biology: Concepts and Connections</a:t>
            </a:r>
            <a:r>
              <a:rPr lang="en-US"/>
              <a:t>, Campbell, Mitchell, and Reece, 2000, p. 390.</a:t>
            </a:r>
          </a:p>
        </p:txBody>
      </p:sp>
      <p:grpSp>
        <p:nvGrpSpPr>
          <p:cNvPr id="92165" name="Group 8"/>
          <p:cNvGrpSpPr>
            <a:grpSpLocks/>
          </p:cNvGrpSpPr>
          <p:nvPr/>
        </p:nvGrpSpPr>
        <p:grpSpPr bwMode="auto">
          <a:xfrm>
            <a:off x="6826250" y="4795838"/>
            <a:ext cx="2044700" cy="1871662"/>
            <a:chOff x="4392" y="3094"/>
            <a:chExt cx="1196" cy="1106"/>
          </a:xfrm>
        </p:grpSpPr>
        <p:pic>
          <p:nvPicPr>
            <p:cNvPr id="92166" name="Picture 6" descr="archaeopteryx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41391">
              <a:off x="4453" y="3094"/>
              <a:ext cx="1135"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Rectangle 7"/>
            <p:cNvSpPr>
              <a:spLocks noChangeArrowheads="1"/>
            </p:cNvSpPr>
            <p:nvPr/>
          </p:nvSpPr>
          <p:spPr bwMode="auto">
            <a:xfrm>
              <a:off x="4392" y="3846"/>
              <a:ext cx="846" cy="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684"/>
                                        </p:tgtEl>
                                        <p:attrNameLst>
                                          <p:attrName>style.visibility</p:attrName>
                                        </p:attrNameLst>
                                      </p:cBhvr>
                                      <p:to>
                                        <p:strVal val="visible"/>
                                      </p:to>
                                    </p:set>
                                    <p:animEffect transition="in" filter="fade">
                                      <p:cBhvr>
                                        <p:cTn id="7" dur="500"/>
                                        <p:tgtEl>
                                          <p:spTgt spid="327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683">
                                            <p:txEl>
                                              <p:pRg st="0" end="0"/>
                                            </p:txEl>
                                          </p:spTgt>
                                        </p:tgtEl>
                                        <p:attrNameLst>
                                          <p:attrName>style.visibility</p:attrName>
                                        </p:attrNameLst>
                                      </p:cBhvr>
                                      <p:to>
                                        <p:strVal val="visible"/>
                                      </p:to>
                                    </p:set>
                                    <p:animEffect transition="in" filter="fade">
                                      <p:cBhvr>
                                        <p:cTn id="12" dur="500"/>
                                        <p:tgtEl>
                                          <p:spTgt spid="327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p:bldP spid="32768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eaLnBrk="1" hangingPunct="1"/>
            <a:r>
              <a:rPr lang="en-US">
                <a:latin typeface="Arial Narrow" charset="0"/>
              </a:rPr>
              <a:t>What Textbooks Don</a:t>
            </a:r>
            <a:r>
              <a:rPr lang="mr-IN" altLang="ja-JP">
                <a:latin typeface="Arial Narrow" charset="0"/>
              </a:rPr>
              <a:t>'</a:t>
            </a:r>
            <a:r>
              <a:rPr lang="en-US">
                <a:latin typeface="Arial Narrow" charset="0"/>
              </a:rPr>
              <a:t>t Include</a:t>
            </a:r>
          </a:p>
        </p:txBody>
      </p:sp>
      <p:sp>
        <p:nvSpPr>
          <p:cNvPr id="331779" name="Rectangle 3"/>
          <p:cNvSpPr>
            <a:spLocks noGrp="1" noChangeArrowheads="1"/>
          </p:cNvSpPr>
          <p:nvPr>
            <p:ph type="body" idx="1"/>
          </p:nvPr>
        </p:nvSpPr>
        <p:spPr>
          <a:xfrm>
            <a:off x="350838" y="1997075"/>
            <a:ext cx="8512175" cy="4259263"/>
          </a:xfrm>
        </p:spPr>
        <p:txBody>
          <a:bodyPr/>
          <a:lstStyle/>
          <a:p>
            <a:pPr marL="0" indent="0" eaLnBrk="1" hangingPunct="1">
              <a:buFont typeface="Wingdings" charset="0"/>
              <a:buNone/>
            </a:pPr>
            <a:r>
              <a:rPr lang="mr-IN" altLang="ja-JP">
                <a:latin typeface="Arial" charset="0"/>
              </a:rPr>
              <a:t>"</a:t>
            </a:r>
            <a:r>
              <a:rPr lang="en-US">
                <a:latin typeface="Arial" charset="0"/>
              </a:rPr>
              <a:t>As for its </a:t>
            </a:r>
            <a:r>
              <a:rPr lang="mr-IN" altLang="ja-JP">
                <a:latin typeface="Arial" charset="0"/>
              </a:rPr>
              <a:t>'</a:t>
            </a:r>
            <a:r>
              <a:rPr lang="en-US">
                <a:latin typeface="Arial" charset="0"/>
              </a:rPr>
              <a:t>reptile</a:t>
            </a:r>
            <a:r>
              <a:rPr lang="mr-IN" altLang="ja-JP">
                <a:latin typeface="Arial" charset="0"/>
              </a:rPr>
              <a:t>'</a:t>
            </a:r>
            <a:r>
              <a:rPr lang="en-US">
                <a:latin typeface="Arial" charset="0"/>
              </a:rPr>
              <a:t> characteristics, yes, it had claws on its wings, but so does the ostrich, and nobody considers it part reptile.</a:t>
            </a:r>
          </a:p>
          <a:p>
            <a:pPr marL="0" indent="0" eaLnBrk="1" hangingPunct="1">
              <a:buFont typeface="Wingdings" charset="0"/>
              <a:buNone/>
            </a:pPr>
            <a:r>
              <a:rPr lang="en-US">
                <a:latin typeface="Arial" charset="0"/>
              </a:rPr>
              <a:t>True, </a:t>
            </a:r>
            <a:r>
              <a:rPr lang="en-US" i="1">
                <a:latin typeface="Arial" charset="0"/>
              </a:rPr>
              <a:t>Archaeopteryx</a:t>
            </a:r>
            <a:r>
              <a:rPr lang="en-US">
                <a:latin typeface="Arial" charset="0"/>
              </a:rPr>
              <a:t> had teeth, but so did other fossil birds, and its teeth differed distinctly from those of reptiles…</a:t>
            </a:r>
          </a:p>
          <a:p>
            <a:pPr marL="0" indent="0" eaLnBrk="1" hangingPunct="1">
              <a:buFont typeface="Wingdings" charset="0"/>
              <a:buNone/>
            </a:pPr>
            <a:r>
              <a:rPr lang="en-US">
                <a:latin typeface="Arial" charset="0"/>
              </a:rPr>
              <a:t>As to </a:t>
            </a:r>
            <a:r>
              <a:rPr lang="en-US" i="1">
                <a:latin typeface="Arial" charset="0"/>
              </a:rPr>
              <a:t>Archaeopteryx</a:t>
            </a:r>
            <a:r>
              <a:rPr lang="mr-IN" altLang="ja-JP" i="1">
                <a:latin typeface="Arial" charset="0"/>
              </a:rPr>
              <a:t>'</a:t>
            </a:r>
            <a:r>
              <a:rPr lang="en-US" i="1">
                <a:latin typeface="Arial" charset="0"/>
              </a:rPr>
              <a:t>s </a:t>
            </a:r>
            <a:r>
              <a:rPr lang="en-US">
                <a:latin typeface="Arial" charset="0"/>
              </a:rPr>
              <a:t>tail, further inspection has shown it strongly resembles a swan</a:t>
            </a:r>
            <a:r>
              <a:rPr lang="mr-IN" altLang="ja-JP">
                <a:latin typeface="Arial" charset="0"/>
              </a:rPr>
              <a:t>'</a:t>
            </a:r>
            <a:r>
              <a:rPr lang="en-US">
                <a:latin typeface="Arial" charset="0"/>
              </a:rPr>
              <a:t>s.</a:t>
            </a:r>
            <a:r>
              <a:rPr lang="mr-IN" altLang="ja-JP">
                <a:latin typeface="Arial" charset="0"/>
              </a:rPr>
              <a:t>"</a:t>
            </a:r>
            <a:r>
              <a:rPr lang="en-US">
                <a:latin typeface="Arial" charset="0"/>
              </a:rPr>
              <a:t> </a:t>
            </a:r>
          </a:p>
        </p:txBody>
      </p:sp>
      <p:sp>
        <p:nvSpPr>
          <p:cNvPr id="331780" name="Text Box 4"/>
          <p:cNvSpPr txBox="1">
            <a:spLocks noChangeArrowheads="1"/>
          </p:cNvSpPr>
          <p:nvPr/>
        </p:nvSpPr>
        <p:spPr bwMode="auto">
          <a:xfrm>
            <a:off x="479425" y="1247775"/>
            <a:ext cx="8258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James Perloff, </a:t>
            </a:r>
            <a:r>
              <a:rPr lang="en-US" i="1"/>
              <a:t>Tornado in a Junkyard</a:t>
            </a:r>
            <a:r>
              <a:rPr lang="en-US"/>
              <a:t>, 1999, p. 18.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1780"/>
                                        </p:tgtEl>
                                        <p:attrNameLst>
                                          <p:attrName>style.visibility</p:attrName>
                                        </p:attrNameLst>
                                      </p:cBhvr>
                                      <p:to>
                                        <p:strVal val="visible"/>
                                      </p:to>
                                    </p:set>
                                    <p:animEffect transition="in" filter="fade">
                                      <p:cBhvr>
                                        <p:cTn id="7" dur="500"/>
                                        <p:tgtEl>
                                          <p:spTgt spid="331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1779">
                                            <p:txEl>
                                              <p:pRg st="0" end="0"/>
                                            </p:txEl>
                                          </p:spTgt>
                                        </p:tgtEl>
                                        <p:attrNameLst>
                                          <p:attrName>style.visibility</p:attrName>
                                        </p:attrNameLst>
                                      </p:cBhvr>
                                      <p:to>
                                        <p:strVal val="visible"/>
                                      </p:to>
                                    </p:set>
                                    <p:animEffect transition="in" filter="fade">
                                      <p:cBhvr>
                                        <p:cTn id="12" dur="500"/>
                                        <p:tgtEl>
                                          <p:spTgt spid="3317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79">
                                            <p:txEl>
                                              <p:pRg st="1" end="1"/>
                                            </p:txEl>
                                          </p:spTgt>
                                        </p:tgtEl>
                                        <p:attrNameLst>
                                          <p:attrName>style.visibility</p:attrName>
                                        </p:attrNameLst>
                                      </p:cBhvr>
                                      <p:to>
                                        <p:strVal val="visible"/>
                                      </p:to>
                                    </p:set>
                                    <p:animEffect transition="in" filter="fade">
                                      <p:cBhvr>
                                        <p:cTn id="17" dur="500"/>
                                        <p:tgtEl>
                                          <p:spTgt spid="3317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79">
                                            <p:txEl>
                                              <p:pRg st="2" end="2"/>
                                            </p:txEl>
                                          </p:spTgt>
                                        </p:tgtEl>
                                        <p:attrNameLst>
                                          <p:attrName>style.visibility</p:attrName>
                                        </p:attrNameLst>
                                      </p:cBhvr>
                                      <p:to>
                                        <p:strVal val="visible"/>
                                      </p:to>
                                    </p:set>
                                    <p:animEffect transition="in" filter="fade">
                                      <p:cBhvr>
                                        <p:cTn id="22" dur="500"/>
                                        <p:tgtEl>
                                          <p:spTgt spid="331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P spid="33178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552450" y="0"/>
            <a:ext cx="8266113" cy="1143000"/>
          </a:xfrm>
        </p:spPr>
        <p:txBody>
          <a:bodyPr/>
          <a:lstStyle/>
          <a:p>
            <a:pPr eaLnBrk="1" hangingPunct="1"/>
            <a:r>
              <a:rPr lang="en-US" sz="4800">
                <a:latin typeface="Arial Narrow" charset="0"/>
              </a:rPr>
              <a:t>Birds Are Different From Reptiles</a:t>
            </a:r>
          </a:p>
        </p:txBody>
      </p:sp>
      <p:sp>
        <p:nvSpPr>
          <p:cNvPr id="282627" name="Rectangle 3"/>
          <p:cNvSpPr>
            <a:spLocks noGrp="1" noChangeArrowheads="1"/>
          </p:cNvSpPr>
          <p:nvPr>
            <p:ph type="body" idx="1"/>
          </p:nvPr>
        </p:nvSpPr>
        <p:spPr>
          <a:xfrm>
            <a:off x="554038" y="3429000"/>
            <a:ext cx="8034337" cy="2765425"/>
          </a:xfrm>
        </p:spPr>
        <p:txBody>
          <a:bodyPr/>
          <a:lstStyle/>
          <a:p>
            <a:pPr marL="0" indent="0" eaLnBrk="1" hangingPunct="1">
              <a:buFont typeface="Wingdings" charset="0"/>
              <a:buNone/>
            </a:pPr>
            <a:r>
              <a:rPr lang="mr-IN" altLang="ja-JP" sz="3600">
                <a:latin typeface="Arial" charset="0"/>
              </a:rPr>
              <a:t>"</a:t>
            </a:r>
            <a:r>
              <a:rPr lang="en-US" sz="3600">
                <a:latin typeface="Arial" charset="0"/>
              </a:rPr>
              <a:t>Birds are so different from other creatures that there would have been hundreds of thousands of intermediate forms between birds and land animals if birds had evolved.</a:t>
            </a:r>
            <a:r>
              <a:rPr lang="mr-IN" altLang="ja-JP" sz="3600">
                <a:latin typeface="Arial" charset="0"/>
              </a:rPr>
              <a:t>"</a:t>
            </a:r>
            <a:endParaRPr lang="en-US" sz="3600">
              <a:latin typeface="Arial" charset="0"/>
            </a:endParaRPr>
          </a:p>
        </p:txBody>
      </p:sp>
      <p:sp>
        <p:nvSpPr>
          <p:cNvPr id="282628" name="Text Box 4"/>
          <p:cNvSpPr txBox="1">
            <a:spLocks noChangeArrowheads="1"/>
          </p:cNvSpPr>
          <p:nvPr/>
        </p:nvSpPr>
        <p:spPr bwMode="auto">
          <a:xfrm>
            <a:off x="479425" y="1319213"/>
            <a:ext cx="81708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Stuart Burgess (Ph.D. Engineering Design, Professor of Combustion Theory, extensive study in the area of design in nature), </a:t>
            </a:r>
            <a:r>
              <a:rPr lang="en-US" i="1"/>
              <a:t>Hallmarks of Design</a:t>
            </a:r>
            <a:r>
              <a:rPr lang="en-US"/>
              <a:t>,2002, p. 47.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fade">
                                      <p:cBhvr>
                                        <p:cTn id="7" dur="500"/>
                                        <p:tgtEl>
                                          <p:spTgt spid="282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2627">
                                            <p:txEl>
                                              <p:pRg st="0" end="0"/>
                                            </p:txEl>
                                          </p:spTgt>
                                        </p:tgtEl>
                                        <p:attrNameLst>
                                          <p:attrName>style.visibility</p:attrName>
                                        </p:attrNameLst>
                                      </p:cBhvr>
                                      <p:to>
                                        <p:strVal val="visible"/>
                                      </p:to>
                                    </p:set>
                                    <p:animEffect transition="in" filter="fade">
                                      <p:cBhvr>
                                        <p:cTn id="12" dur="500"/>
                                        <p:tgtEl>
                                          <p:spTgt spid="282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p:bldP spid="2826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r>
              <a:rPr lang="en-US">
                <a:latin typeface="Arial Narrow" charset="0"/>
              </a:rPr>
              <a:t>Evidence</a:t>
            </a:r>
          </a:p>
        </p:txBody>
      </p:sp>
      <p:sp>
        <p:nvSpPr>
          <p:cNvPr id="219139" name="Rectangle 3"/>
          <p:cNvSpPr>
            <a:spLocks noGrp="1" noChangeArrowheads="1"/>
          </p:cNvSpPr>
          <p:nvPr>
            <p:ph type="body" idx="1"/>
          </p:nvPr>
        </p:nvSpPr>
        <p:spPr>
          <a:xfrm>
            <a:off x="641350" y="3402013"/>
            <a:ext cx="7772400" cy="1355725"/>
          </a:xfrm>
        </p:spPr>
        <p:txBody>
          <a:bodyPr/>
          <a:lstStyle/>
          <a:p>
            <a:pPr marL="465138" indent="-465138" eaLnBrk="1" hangingPunct="1">
              <a:buSzTx/>
              <a:buFont typeface="Wingdings" charset="0"/>
              <a:buAutoNum type="arabicPeriod"/>
            </a:pPr>
            <a:r>
              <a:rPr lang="en-US" sz="3600">
                <a:latin typeface="Arial" charset="0"/>
              </a:rPr>
              <a:t>The fossil record (history)</a:t>
            </a:r>
          </a:p>
          <a:p>
            <a:pPr marL="465138" indent="-465138" eaLnBrk="1" hangingPunct="1">
              <a:buSzTx/>
              <a:buFont typeface="Wingdings" charset="0"/>
              <a:buAutoNum type="arabicPeriod"/>
            </a:pPr>
            <a:r>
              <a:rPr lang="en-US" sz="3600">
                <a:latin typeface="Arial" charset="0"/>
              </a:rPr>
              <a:t>Mechanism for change</a:t>
            </a:r>
          </a:p>
        </p:txBody>
      </p:sp>
      <p:sp>
        <p:nvSpPr>
          <p:cNvPr id="219140" name="Text Box 4"/>
          <p:cNvSpPr txBox="1">
            <a:spLocks noChangeArrowheads="1"/>
          </p:cNvSpPr>
          <p:nvPr/>
        </p:nvSpPr>
        <p:spPr bwMode="auto">
          <a:xfrm>
            <a:off x="711200" y="1538288"/>
            <a:ext cx="78089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600"/>
              <a:t>Each model (evolution and creation) can best be determined by examining two lines of evidence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140"/>
                                        </p:tgtEl>
                                        <p:attrNameLst>
                                          <p:attrName>style.visibility</p:attrName>
                                        </p:attrNameLst>
                                      </p:cBhvr>
                                      <p:to>
                                        <p:strVal val="visible"/>
                                      </p:to>
                                    </p:set>
                                    <p:animEffect transition="in" filter="fade">
                                      <p:cBhvr>
                                        <p:cTn id="7" dur="500"/>
                                        <p:tgtEl>
                                          <p:spTgt spid="219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9139"/>
                                        </p:tgtEl>
                                        <p:attrNameLst>
                                          <p:attrName>style.visibility</p:attrName>
                                        </p:attrNameLst>
                                      </p:cBhvr>
                                      <p:to>
                                        <p:strVal val="visible"/>
                                      </p:to>
                                    </p:set>
                                    <p:animEffect transition="in" filter="fade">
                                      <p:cBhvr>
                                        <p:cTn id="12" dur="500"/>
                                        <p:tgtEl>
                                          <p:spTgt spid="219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p:bldP spid="219140"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atin typeface="Arial Narrow" charset="0"/>
              </a:rPr>
              <a:t>Reptile to Bird</a:t>
            </a:r>
          </a:p>
        </p:txBody>
      </p:sp>
      <p:sp>
        <p:nvSpPr>
          <p:cNvPr id="155651" name="Rectangle 3"/>
          <p:cNvSpPr>
            <a:spLocks noGrp="1" noChangeArrowheads="1"/>
          </p:cNvSpPr>
          <p:nvPr>
            <p:ph type="body" idx="4294967295"/>
          </p:nvPr>
        </p:nvSpPr>
        <p:spPr>
          <a:xfrm>
            <a:off x="0" y="1346200"/>
            <a:ext cx="8286750" cy="5170488"/>
          </a:xfrm>
        </p:spPr>
        <p:txBody>
          <a:bodyPr/>
          <a:lstStyle/>
          <a:p>
            <a:pPr eaLnBrk="1" hangingPunct="1">
              <a:lnSpc>
                <a:spcPct val="95000"/>
              </a:lnSpc>
              <a:spcBef>
                <a:spcPct val="10000"/>
              </a:spcBef>
            </a:pPr>
            <a:r>
              <a:rPr lang="en-US">
                <a:latin typeface="Arial" charset="0"/>
              </a:rPr>
              <a:t>Development of feathers</a:t>
            </a:r>
          </a:p>
          <a:p>
            <a:pPr eaLnBrk="1" hangingPunct="1">
              <a:lnSpc>
                <a:spcPct val="95000"/>
              </a:lnSpc>
              <a:spcBef>
                <a:spcPct val="10000"/>
              </a:spcBef>
            </a:pPr>
            <a:r>
              <a:rPr lang="en-US">
                <a:latin typeface="Arial" charset="0"/>
              </a:rPr>
              <a:t>Reform of respiratory system</a:t>
            </a:r>
          </a:p>
          <a:p>
            <a:pPr eaLnBrk="1" hangingPunct="1">
              <a:lnSpc>
                <a:spcPct val="95000"/>
              </a:lnSpc>
              <a:spcBef>
                <a:spcPct val="10000"/>
              </a:spcBef>
            </a:pPr>
            <a:r>
              <a:rPr lang="en-US">
                <a:latin typeface="Arial" charset="0"/>
              </a:rPr>
              <a:t>Reform of skeletal system – hollow bones</a:t>
            </a:r>
          </a:p>
          <a:p>
            <a:pPr eaLnBrk="1" hangingPunct="1">
              <a:lnSpc>
                <a:spcPct val="95000"/>
              </a:lnSpc>
              <a:spcBef>
                <a:spcPct val="10000"/>
              </a:spcBef>
            </a:pPr>
            <a:r>
              <a:rPr lang="en-US">
                <a:latin typeface="Arial" charset="0"/>
              </a:rPr>
              <a:t>Reform of digestive system</a:t>
            </a:r>
          </a:p>
          <a:p>
            <a:pPr eaLnBrk="1" hangingPunct="1">
              <a:lnSpc>
                <a:spcPct val="95000"/>
              </a:lnSpc>
              <a:spcBef>
                <a:spcPct val="10000"/>
              </a:spcBef>
            </a:pPr>
            <a:r>
              <a:rPr lang="en-US">
                <a:latin typeface="Arial" charset="0"/>
              </a:rPr>
              <a:t>Reform of nervous system</a:t>
            </a:r>
          </a:p>
          <a:p>
            <a:pPr eaLnBrk="1" hangingPunct="1">
              <a:lnSpc>
                <a:spcPct val="95000"/>
              </a:lnSpc>
              <a:spcBef>
                <a:spcPct val="10000"/>
              </a:spcBef>
            </a:pPr>
            <a:r>
              <a:rPr lang="en-US">
                <a:latin typeface="Arial" charset="0"/>
              </a:rPr>
              <a:t>Construction of bills &amp; beaks</a:t>
            </a:r>
          </a:p>
          <a:p>
            <a:pPr eaLnBrk="1" hangingPunct="1">
              <a:lnSpc>
                <a:spcPct val="95000"/>
              </a:lnSpc>
              <a:spcBef>
                <a:spcPct val="10000"/>
              </a:spcBef>
            </a:pPr>
            <a:r>
              <a:rPr lang="en-US">
                <a:latin typeface="Arial" charset="0"/>
              </a:rPr>
              <a:t>Mastery of nest building</a:t>
            </a:r>
          </a:p>
          <a:p>
            <a:pPr eaLnBrk="1" hangingPunct="1">
              <a:lnSpc>
                <a:spcPct val="95000"/>
              </a:lnSpc>
              <a:spcBef>
                <a:spcPct val="10000"/>
              </a:spcBef>
            </a:pPr>
            <a:r>
              <a:rPr lang="en-US">
                <a:latin typeface="Arial" charset="0"/>
              </a:rPr>
              <a:t>Acquisition of flight</a:t>
            </a:r>
          </a:p>
          <a:p>
            <a:pPr eaLnBrk="1" hangingPunct="1">
              <a:lnSpc>
                <a:spcPct val="95000"/>
              </a:lnSpc>
              <a:spcBef>
                <a:spcPct val="10000"/>
              </a:spcBef>
            </a:pPr>
            <a:r>
              <a:rPr lang="en-US">
                <a:latin typeface="Arial" charset="0"/>
              </a:rPr>
              <a:t>Development of sound producing organ</a:t>
            </a:r>
          </a:p>
          <a:p>
            <a:pPr eaLnBrk="1" hangingPunct="1">
              <a:lnSpc>
                <a:spcPct val="95000"/>
              </a:lnSpc>
              <a:spcBef>
                <a:spcPct val="10000"/>
              </a:spcBef>
            </a:pPr>
            <a:endParaRPr lang="en-US">
              <a:latin typeface="Arial" charset="0"/>
            </a:endParaRPr>
          </a:p>
        </p:txBody>
      </p:sp>
      <p:grpSp>
        <p:nvGrpSpPr>
          <p:cNvPr id="2" name="Group 4"/>
          <p:cNvGrpSpPr>
            <a:grpSpLocks/>
          </p:cNvGrpSpPr>
          <p:nvPr/>
        </p:nvGrpSpPr>
        <p:grpSpPr bwMode="auto">
          <a:xfrm>
            <a:off x="6403975" y="2914650"/>
            <a:ext cx="2530475" cy="1216025"/>
            <a:chOff x="3950" y="1836"/>
            <a:chExt cx="1678" cy="806"/>
          </a:xfrm>
        </p:grpSpPr>
        <p:pic>
          <p:nvPicPr>
            <p:cNvPr id="95237" name="Picture 5" descr="bird bone structur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0" y="1846"/>
              <a:ext cx="1678"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Rectangle 6"/>
            <p:cNvSpPr>
              <a:spLocks noChangeArrowheads="1"/>
            </p:cNvSpPr>
            <p:nvPr/>
          </p:nvSpPr>
          <p:spPr bwMode="auto">
            <a:xfrm>
              <a:off x="3960" y="1836"/>
              <a:ext cx="1656" cy="780"/>
            </a:xfrm>
            <a:prstGeom prst="rect">
              <a:avLst/>
            </a:prstGeom>
            <a:noFill/>
            <a:ln w="9525">
              <a:solidFill>
                <a:srgbClr val="CC0066"/>
              </a:solidFill>
              <a:miter lim="800000"/>
              <a:headEnd/>
              <a:tailEnd/>
            </a:ln>
            <a:effectLst>
              <a:prstShdw prst="shdw17" dist="17961" dir="2700000">
                <a:srgbClr val="7A003D">
                  <a:alpha val="74997"/>
                </a:srgb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wipe(left)">
                                      <p:cBhvr>
                                        <p:cTn id="7" dur="500"/>
                                        <p:tgtEl>
                                          <p:spTgt spid="15565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5651">
                                            <p:txEl>
                                              <p:pRg st="1" end="1"/>
                                            </p:txEl>
                                          </p:spTgt>
                                        </p:tgtEl>
                                        <p:attrNameLst>
                                          <p:attrName>style.visibility</p:attrName>
                                        </p:attrNameLst>
                                      </p:cBhvr>
                                      <p:to>
                                        <p:strVal val="visible"/>
                                      </p:to>
                                    </p:set>
                                    <p:animEffect transition="in" filter="wipe(left)">
                                      <p:cBhvr>
                                        <p:cTn id="11" dur="500"/>
                                        <p:tgtEl>
                                          <p:spTgt spid="155651">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5651">
                                            <p:txEl>
                                              <p:pRg st="2" end="2"/>
                                            </p:txEl>
                                          </p:spTgt>
                                        </p:tgtEl>
                                        <p:attrNameLst>
                                          <p:attrName>style.visibility</p:attrName>
                                        </p:attrNameLst>
                                      </p:cBhvr>
                                      <p:to>
                                        <p:strVal val="visible"/>
                                      </p:to>
                                    </p:set>
                                    <p:animEffect transition="in" filter="wipe(left)">
                                      <p:cBhvr>
                                        <p:cTn id="15" dur="500"/>
                                        <p:tgtEl>
                                          <p:spTgt spid="155651">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5651">
                                            <p:txEl>
                                              <p:pRg st="3" end="3"/>
                                            </p:txEl>
                                          </p:spTgt>
                                        </p:tgtEl>
                                        <p:attrNameLst>
                                          <p:attrName>style.visibility</p:attrName>
                                        </p:attrNameLst>
                                      </p:cBhvr>
                                      <p:to>
                                        <p:strVal val="visible"/>
                                      </p:to>
                                    </p:set>
                                    <p:animEffect transition="in" filter="wipe(left)">
                                      <p:cBhvr>
                                        <p:cTn id="19" dur="500"/>
                                        <p:tgtEl>
                                          <p:spTgt spid="155651">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5651">
                                            <p:txEl>
                                              <p:pRg st="4" end="4"/>
                                            </p:txEl>
                                          </p:spTgt>
                                        </p:tgtEl>
                                        <p:attrNameLst>
                                          <p:attrName>style.visibility</p:attrName>
                                        </p:attrNameLst>
                                      </p:cBhvr>
                                      <p:to>
                                        <p:strVal val="visible"/>
                                      </p:to>
                                    </p:set>
                                    <p:animEffect transition="in" filter="wipe(left)">
                                      <p:cBhvr>
                                        <p:cTn id="23" dur="500"/>
                                        <p:tgtEl>
                                          <p:spTgt spid="155651">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5651">
                                            <p:txEl>
                                              <p:pRg st="5" end="5"/>
                                            </p:txEl>
                                          </p:spTgt>
                                        </p:tgtEl>
                                        <p:attrNameLst>
                                          <p:attrName>style.visibility</p:attrName>
                                        </p:attrNameLst>
                                      </p:cBhvr>
                                      <p:to>
                                        <p:strVal val="visible"/>
                                      </p:to>
                                    </p:set>
                                    <p:animEffect transition="in" filter="wipe(left)">
                                      <p:cBhvr>
                                        <p:cTn id="27" dur="500"/>
                                        <p:tgtEl>
                                          <p:spTgt spid="155651">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5651">
                                            <p:txEl>
                                              <p:pRg st="6" end="6"/>
                                            </p:txEl>
                                          </p:spTgt>
                                        </p:tgtEl>
                                        <p:attrNameLst>
                                          <p:attrName>style.visibility</p:attrName>
                                        </p:attrNameLst>
                                      </p:cBhvr>
                                      <p:to>
                                        <p:strVal val="visible"/>
                                      </p:to>
                                    </p:set>
                                    <p:animEffect transition="in" filter="wipe(left)">
                                      <p:cBhvr>
                                        <p:cTn id="31" dur="500"/>
                                        <p:tgtEl>
                                          <p:spTgt spid="155651">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5651">
                                            <p:txEl>
                                              <p:pRg st="7" end="7"/>
                                            </p:txEl>
                                          </p:spTgt>
                                        </p:tgtEl>
                                        <p:attrNameLst>
                                          <p:attrName>style.visibility</p:attrName>
                                        </p:attrNameLst>
                                      </p:cBhvr>
                                      <p:to>
                                        <p:strVal val="visible"/>
                                      </p:to>
                                    </p:set>
                                    <p:animEffect transition="in" filter="wipe(left)">
                                      <p:cBhvr>
                                        <p:cTn id="35" dur="500"/>
                                        <p:tgtEl>
                                          <p:spTgt spid="155651">
                                            <p:txEl>
                                              <p:pRg st="7" end="7"/>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5651">
                                            <p:txEl>
                                              <p:pRg st="8" end="8"/>
                                            </p:txEl>
                                          </p:spTgt>
                                        </p:tgtEl>
                                        <p:attrNameLst>
                                          <p:attrName>style.visibility</p:attrName>
                                        </p:attrNameLst>
                                      </p:cBhvr>
                                      <p:to>
                                        <p:strVal val="visible"/>
                                      </p:to>
                                    </p:set>
                                    <p:animEffect transition="in" filter="wipe(left)">
                                      <p:cBhvr>
                                        <p:cTn id="39" dur="500"/>
                                        <p:tgtEl>
                                          <p:spTgt spid="155651">
                                            <p:txEl>
                                              <p:pRg st="8" end="8"/>
                                            </p:txEl>
                                          </p:spTgt>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ext Box 5"/>
          <p:cNvSpPr txBox="1">
            <a:spLocks noChangeArrowheads="1"/>
          </p:cNvSpPr>
          <p:nvPr/>
        </p:nvSpPr>
        <p:spPr bwMode="auto">
          <a:xfrm>
            <a:off x="5256213" y="615950"/>
            <a:ext cx="1495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endParaRPr lang="en-US" sz="2000">
              <a:solidFill>
                <a:schemeClr val="tx1"/>
              </a:solidFill>
            </a:endParaRPr>
          </a:p>
        </p:txBody>
      </p:sp>
      <p:sp>
        <p:nvSpPr>
          <p:cNvPr id="97283" name="Text Box 6"/>
          <p:cNvSpPr txBox="1">
            <a:spLocks noChangeArrowheads="1"/>
          </p:cNvSpPr>
          <p:nvPr/>
        </p:nvSpPr>
        <p:spPr bwMode="auto">
          <a:xfrm>
            <a:off x="5200650" y="1366838"/>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endParaRPr lang="en-US" sz="2000">
              <a:solidFill>
                <a:schemeClr val="tx1"/>
              </a:solidFill>
            </a:endParaRPr>
          </a:p>
        </p:txBody>
      </p:sp>
      <p:grpSp>
        <p:nvGrpSpPr>
          <p:cNvPr id="2" name="Group 9"/>
          <p:cNvGrpSpPr>
            <a:grpSpLocks/>
          </p:cNvGrpSpPr>
          <p:nvPr/>
        </p:nvGrpSpPr>
        <p:grpSpPr bwMode="auto">
          <a:xfrm rot="5400000">
            <a:off x="4668045" y="2751931"/>
            <a:ext cx="2786062" cy="4511675"/>
            <a:chOff x="1716" y="1294"/>
            <a:chExt cx="1755" cy="2842"/>
          </a:xfrm>
        </p:grpSpPr>
        <p:pic>
          <p:nvPicPr>
            <p:cNvPr id="97306" name="Picture 10" descr="feather struc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1175" y="1840"/>
              <a:ext cx="2842" cy="1750"/>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97307" name="Rectangle 11"/>
            <p:cNvSpPr>
              <a:spLocks noChangeArrowheads="1"/>
            </p:cNvSpPr>
            <p:nvPr/>
          </p:nvSpPr>
          <p:spPr bwMode="auto">
            <a:xfrm>
              <a:off x="1716" y="1296"/>
              <a:ext cx="1752" cy="2832"/>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12"/>
          <p:cNvGrpSpPr>
            <a:grpSpLocks/>
          </p:cNvGrpSpPr>
          <p:nvPr/>
        </p:nvGrpSpPr>
        <p:grpSpPr bwMode="auto">
          <a:xfrm>
            <a:off x="609600" y="5772150"/>
            <a:ext cx="3429000" cy="655638"/>
            <a:chOff x="384" y="3636"/>
            <a:chExt cx="2160" cy="413"/>
          </a:xfrm>
        </p:grpSpPr>
        <p:sp>
          <p:nvSpPr>
            <p:cNvPr id="97304" name="Text Box 13"/>
            <p:cNvSpPr txBox="1">
              <a:spLocks noChangeArrowheads="1"/>
            </p:cNvSpPr>
            <p:nvPr/>
          </p:nvSpPr>
          <p:spPr bwMode="auto">
            <a:xfrm>
              <a:off x="384" y="3684"/>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r" eaLnBrk="1" hangingPunct="1">
                <a:spcBef>
                  <a:spcPct val="50000"/>
                </a:spcBef>
              </a:pPr>
              <a:r>
                <a:rPr lang="en-US" sz="3200">
                  <a:solidFill>
                    <a:schemeClr val="tx1"/>
                  </a:solidFill>
                </a:rPr>
                <a:t>Shaft</a:t>
              </a:r>
            </a:p>
          </p:txBody>
        </p:sp>
        <p:sp>
          <p:nvSpPr>
            <p:cNvPr id="151566" name="Line 14"/>
            <p:cNvSpPr>
              <a:spLocks noChangeShapeType="1"/>
            </p:cNvSpPr>
            <p:nvPr/>
          </p:nvSpPr>
          <p:spPr bwMode="auto">
            <a:xfrm flipH="1">
              <a:off x="1500" y="3636"/>
              <a:ext cx="1044" cy="228"/>
            </a:xfrm>
            <a:prstGeom prst="line">
              <a:avLst/>
            </a:prstGeom>
            <a:noFill/>
            <a:ln w="57150">
              <a:solidFill>
                <a:srgbClr val="FF3300"/>
              </a:solidFill>
              <a:round/>
              <a:headEnd type="triangle" w="med" len="med"/>
              <a:tailEnd/>
            </a:ln>
            <a:effectLst>
              <a:outerShdw blurRad="63500" dist="17961" dir="13500000" algn="ctr" rotWithShape="0">
                <a:schemeClr val="tx1">
                  <a:alpha val="74998"/>
                </a:schemeClr>
              </a:outerShdw>
            </a:effectLst>
          </p:spPr>
          <p:txBody>
            <a:bodyPr/>
            <a:lstStyle/>
            <a:p>
              <a:pPr>
                <a:defRPr/>
              </a:pPr>
              <a:endParaRPr lang="en-US">
                <a:ea typeface="+mn-ea"/>
                <a:cs typeface="+mn-cs"/>
              </a:endParaRPr>
            </a:p>
          </p:txBody>
        </p:sp>
      </p:grpSp>
      <p:grpSp>
        <p:nvGrpSpPr>
          <p:cNvPr id="4" name="Group 15"/>
          <p:cNvGrpSpPr>
            <a:grpSpLocks/>
          </p:cNvGrpSpPr>
          <p:nvPr/>
        </p:nvGrpSpPr>
        <p:grpSpPr bwMode="auto">
          <a:xfrm>
            <a:off x="609600" y="5105400"/>
            <a:ext cx="4191000" cy="808038"/>
            <a:chOff x="384" y="3216"/>
            <a:chExt cx="2640" cy="509"/>
          </a:xfrm>
        </p:grpSpPr>
        <p:sp>
          <p:nvSpPr>
            <p:cNvPr id="97302" name="Text Box 16"/>
            <p:cNvSpPr txBox="1">
              <a:spLocks noChangeArrowheads="1"/>
            </p:cNvSpPr>
            <p:nvPr/>
          </p:nvSpPr>
          <p:spPr bwMode="auto">
            <a:xfrm>
              <a:off x="384" y="3360"/>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r" eaLnBrk="1" hangingPunct="1">
                <a:spcBef>
                  <a:spcPct val="50000"/>
                </a:spcBef>
              </a:pPr>
              <a:r>
                <a:rPr lang="en-US" sz="3200">
                  <a:solidFill>
                    <a:schemeClr val="tx1"/>
                  </a:solidFill>
                </a:rPr>
                <a:t>Barb</a:t>
              </a:r>
            </a:p>
          </p:txBody>
        </p:sp>
        <p:sp>
          <p:nvSpPr>
            <p:cNvPr id="151569" name="Line 17"/>
            <p:cNvSpPr>
              <a:spLocks noChangeShapeType="1"/>
            </p:cNvSpPr>
            <p:nvPr/>
          </p:nvSpPr>
          <p:spPr bwMode="auto">
            <a:xfrm flipH="1">
              <a:off x="1512" y="3216"/>
              <a:ext cx="1512" cy="324"/>
            </a:xfrm>
            <a:prstGeom prst="line">
              <a:avLst/>
            </a:prstGeom>
            <a:noFill/>
            <a:ln w="57150">
              <a:solidFill>
                <a:srgbClr val="FF3300"/>
              </a:solidFill>
              <a:round/>
              <a:headEnd type="triangle" w="med" len="med"/>
              <a:tailEnd/>
            </a:ln>
            <a:effectLst>
              <a:outerShdw blurRad="63500" dist="12700" dir="16200000" algn="ctr" rotWithShape="0">
                <a:schemeClr val="tx1">
                  <a:alpha val="74998"/>
                </a:schemeClr>
              </a:outerShdw>
            </a:effectLst>
          </p:spPr>
          <p:txBody>
            <a:bodyPr/>
            <a:lstStyle/>
            <a:p>
              <a:pPr>
                <a:defRPr/>
              </a:pPr>
              <a:endParaRPr lang="en-US">
                <a:ea typeface="+mn-ea"/>
                <a:cs typeface="+mn-cs"/>
              </a:endParaRPr>
            </a:p>
          </p:txBody>
        </p:sp>
      </p:grpSp>
      <p:grpSp>
        <p:nvGrpSpPr>
          <p:cNvPr id="5" name="Group 18"/>
          <p:cNvGrpSpPr>
            <a:grpSpLocks/>
          </p:cNvGrpSpPr>
          <p:nvPr/>
        </p:nvGrpSpPr>
        <p:grpSpPr bwMode="auto">
          <a:xfrm>
            <a:off x="609600" y="4667250"/>
            <a:ext cx="5238750" cy="693738"/>
            <a:chOff x="384" y="2940"/>
            <a:chExt cx="3300" cy="437"/>
          </a:xfrm>
        </p:grpSpPr>
        <p:sp>
          <p:nvSpPr>
            <p:cNvPr id="97300" name="Text Box 19"/>
            <p:cNvSpPr txBox="1">
              <a:spLocks noChangeArrowheads="1"/>
            </p:cNvSpPr>
            <p:nvPr/>
          </p:nvSpPr>
          <p:spPr bwMode="auto">
            <a:xfrm>
              <a:off x="384" y="3012"/>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r" eaLnBrk="1" hangingPunct="1">
                <a:spcBef>
                  <a:spcPct val="50000"/>
                </a:spcBef>
              </a:pPr>
              <a:r>
                <a:rPr lang="en-US" sz="3200">
                  <a:solidFill>
                    <a:schemeClr val="tx1"/>
                  </a:solidFill>
                </a:rPr>
                <a:t>Barbule</a:t>
              </a:r>
            </a:p>
          </p:txBody>
        </p:sp>
        <p:sp>
          <p:nvSpPr>
            <p:cNvPr id="151572" name="Line 20"/>
            <p:cNvSpPr>
              <a:spLocks noChangeShapeType="1"/>
            </p:cNvSpPr>
            <p:nvPr/>
          </p:nvSpPr>
          <p:spPr bwMode="auto">
            <a:xfrm flipH="1">
              <a:off x="1548" y="2940"/>
              <a:ext cx="2136" cy="276"/>
            </a:xfrm>
            <a:prstGeom prst="line">
              <a:avLst/>
            </a:prstGeom>
            <a:noFill/>
            <a:ln w="57150">
              <a:solidFill>
                <a:srgbClr val="FF3300"/>
              </a:solidFill>
              <a:round/>
              <a:headEnd type="triangle" w="med" len="med"/>
              <a:tailEnd/>
            </a:ln>
            <a:effectLst>
              <a:outerShdw blurRad="63500" dist="17961" dir="18900000" algn="ctr" rotWithShape="0">
                <a:schemeClr val="tx1">
                  <a:alpha val="74998"/>
                </a:schemeClr>
              </a:outerShdw>
            </a:effectLst>
          </p:spPr>
          <p:txBody>
            <a:bodyPr/>
            <a:lstStyle/>
            <a:p>
              <a:pPr>
                <a:defRPr/>
              </a:pPr>
              <a:endParaRPr lang="en-US">
                <a:ea typeface="+mn-ea"/>
                <a:cs typeface="+mn-cs"/>
              </a:endParaRPr>
            </a:p>
          </p:txBody>
        </p:sp>
      </p:grpSp>
      <p:grpSp>
        <p:nvGrpSpPr>
          <p:cNvPr id="6" name="Group 21"/>
          <p:cNvGrpSpPr>
            <a:grpSpLocks/>
          </p:cNvGrpSpPr>
          <p:nvPr/>
        </p:nvGrpSpPr>
        <p:grpSpPr bwMode="auto">
          <a:xfrm>
            <a:off x="609600" y="3924300"/>
            <a:ext cx="5467350" cy="903288"/>
            <a:chOff x="384" y="2472"/>
            <a:chExt cx="3444" cy="569"/>
          </a:xfrm>
        </p:grpSpPr>
        <p:sp>
          <p:nvSpPr>
            <p:cNvPr id="97298" name="Text Box 22"/>
            <p:cNvSpPr txBox="1">
              <a:spLocks noChangeArrowheads="1"/>
            </p:cNvSpPr>
            <p:nvPr/>
          </p:nvSpPr>
          <p:spPr bwMode="auto">
            <a:xfrm>
              <a:off x="384" y="2676"/>
              <a:ext cx="11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r" eaLnBrk="1" hangingPunct="1">
                <a:spcBef>
                  <a:spcPct val="50000"/>
                </a:spcBef>
              </a:pPr>
              <a:r>
                <a:rPr lang="en-US" sz="3200">
                  <a:solidFill>
                    <a:schemeClr val="tx1"/>
                  </a:solidFill>
                </a:rPr>
                <a:t>Hook</a:t>
              </a:r>
            </a:p>
          </p:txBody>
        </p:sp>
        <p:sp>
          <p:nvSpPr>
            <p:cNvPr id="151575" name="Line 23"/>
            <p:cNvSpPr>
              <a:spLocks noChangeShapeType="1"/>
            </p:cNvSpPr>
            <p:nvPr/>
          </p:nvSpPr>
          <p:spPr bwMode="auto">
            <a:xfrm flipH="1">
              <a:off x="1524" y="2472"/>
              <a:ext cx="2304" cy="444"/>
            </a:xfrm>
            <a:prstGeom prst="line">
              <a:avLst/>
            </a:prstGeom>
            <a:noFill/>
            <a:ln w="57150">
              <a:solidFill>
                <a:srgbClr val="FF3300"/>
              </a:solidFill>
              <a:round/>
              <a:headEnd type="triangle" w="med" len="med"/>
              <a:tailEnd/>
            </a:ln>
            <a:effectLst>
              <a:outerShdw blurRad="63500" dist="17961" dir="13500000" algn="ctr" rotWithShape="0">
                <a:schemeClr val="tx1">
                  <a:alpha val="74998"/>
                </a:schemeClr>
              </a:outerShdw>
            </a:effectLst>
          </p:spPr>
          <p:txBody>
            <a:bodyPr/>
            <a:lstStyle/>
            <a:p>
              <a:pPr>
                <a:defRPr/>
              </a:pPr>
              <a:endParaRPr lang="en-US">
                <a:ea typeface="+mn-ea"/>
                <a:cs typeface="+mn-cs"/>
              </a:endParaRPr>
            </a:p>
          </p:txBody>
        </p:sp>
      </p:grpSp>
      <p:sp>
        <p:nvSpPr>
          <p:cNvPr id="151576" name="Rectangle 24"/>
          <p:cNvSpPr>
            <a:spLocks noGrp="1" noChangeArrowheads="1"/>
          </p:cNvSpPr>
          <p:nvPr>
            <p:ph type="title"/>
          </p:nvPr>
        </p:nvSpPr>
        <p:spPr>
          <a:xfrm>
            <a:off x="800100" y="0"/>
            <a:ext cx="4495800" cy="1143000"/>
          </a:xfrm>
        </p:spPr>
        <p:txBody>
          <a:bodyPr/>
          <a:lstStyle/>
          <a:p>
            <a:pPr algn="l" eaLnBrk="1" hangingPunct="1"/>
            <a:r>
              <a:rPr lang="en-US">
                <a:latin typeface="Arial Narrow" charset="0"/>
              </a:rPr>
              <a:t>The Feather</a:t>
            </a:r>
          </a:p>
        </p:txBody>
      </p:sp>
      <p:sp>
        <p:nvSpPr>
          <p:cNvPr id="97290" name="Rectangle 25"/>
          <p:cNvSpPr>
            <a:spLocks noChangeArrowheads="1"/>
          </p:cNvSpPr>
          <p:nvPr/>
        </p:nvSpPr>
        <p:spPr bwMode="auto">
          <a:xfrm flipV="1">
            <a:off x="0" y="0"/>
            <a:ext cx="9144000" cy="211138"/>
          </a:xfrm>
          <a:prstGeom prst="rect">
            <a:avLst/>
          </a:prstGeom>
          <a:gradFill rotWithShape="1">
            <a:gsLst>
              <a:gs pos="0">
                <a:srgbClr val="FFFFFF"/>
              </a:gs>
              <a:gs pos="100000">
                <a:srgbClr val="33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7291" name="Rectangle 26"/>
          <p:cNvSpPr>
            <a:spLocks noChangeArrowheads="1"/>
          </p:cNvSpPr>
          <p:nvPr/>
        </p:nvSpPr>
        <p:spPr bwMode="auto">
          <a:xfrm>
            <a:off x="0" y="6646863"/>
            <a:ext cx="9144000" cy="211137"/>
          </a:xfrm>
          <a:prstGeom prst="rect">
            <a:avLst/>
          </a:prstGeom>
          <a:gradFill rotWithShape="1">
            <a:gsLst>
              <a:gs pos="0">
                <a:srgbClr val="FFFFFF"/>
              </a:gs>
              <a:gs pos="100000">
                <a:srgbClr val="33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7" name="Group 29"/>
          <p:cNvGrpSpPr>
            <a:grpSpLocks/>
          </p:cNvGrpSpPr>
          <p:nvPr/>
        </p:nvGrpSpPr>
        <p:grpSpPr bwMode="auto">
          <a:xfrm>
            <a:off x="1379538" y="327025"/>
            <a:ext cx="6907212" cy="3013075"/>
            <a:chOff x="869" y="206"/>
            <a:chExt cx="4351" cy="1898"/>
          </a:xfrm>
        </p:grpSpPr>
        <p:pic>
          <p:nvPicPr>
            <p:cNvPr id="97293" name="Picture 4" descr="wingana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41" y="206"/>
              <a:ext cx="1879" cy="1898"/>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97294" name="Line 7"/>
            <p:cNvSpPr>
              <a:spLocks noChangeShapeType="1"/>
            </p:cNvSpPr>
            <p:nvPr/>
          </p:nvSpPr>
          <p:spPr bwMode="auto">
            <a:xfrm flipV="1">
              <a:off x="2697" y="726"/>
              <a:ext cx="1341" cy="143"/>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95" name="Line 8"/>
            <p:cNvSpPr>
              <a:spLocks noChangeShapeType="1"/>
            </p:cNvSpPr>
            <p:nvPr/>
          </p:nvSpPr>
          <p:spPr bwMode="auto">
            <a:xfrm>
              <a:off x="3055" y="1434"/>
              <a:ext cx="1151" cy="42"/>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96" name="Text Box 27"/>
            <p:cNvSpPr txBox="1">
              <a:spLocks noChangeArrowheads="1"/>
            </p:cNvSpPr>
            <p:nvPr/>
          </p:nvSpPr>
          <p:spPr bwMode="auto">
            <a:xfrm>
              <a:off x="869" y="704"/>
              <a:ext cx="22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Primary Feathers</a:t>
              </a:r>
            </a:p>
          </p:txBody>
        </p:sp>
        <p:sp>
          <p:nvSpPr>
            <p:cNvPr id="97297" name="Text Box 28"/>
            <p:cNvSpPr txBox="1">
              <a:spLocks noChangeArrowheads="1"/>
            </p:cNvSpPr>
            <p:nvPr/>
          </p:nvSpPr>
          <p:spPr bwMode="auto">
            <a:xfrm>
              <a:off x="938" y="1266"/>
              <a:ext cx="22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Secondary Feathers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9" name="Rectangle 7"/>
          <p:cNvSpPr>
            <a:spLocks noGrp="1" noChangeArrowheads="1"/>
          </p:cNvSpPr>
          <p:nvPr>
            <p:ph type="title"/>
          </p:nvPr>
        </p:nvSpPr>
        <p:spPr/>
        <p:txBody>
          <a:bodyPr/>
          <a:lstStyle/>
          <a:p>
            <a:pPr eaLnBrk="1" hangingPunct="1"/>
            <a:r>
              <a:rPr lang="en-US" sz="6000">
                <a:latin typeface="Arial Narrow" charset="0"/>
              </a:rPr>
              <a:t>Archaeopteryx</a:t>
            </a:r>
          </a:p>
        </p:txBody>
      </p:sp>
      <p:sp>
        <p:nvSpPr>
          <p:cNvPr id="74755" name="Rectangle 3"/>
          <p:cNvSpPr>
            <a:spLocks noGrp="1" noChangeArrowheads="1"/>
          </p:cNvSpPr>
          <p:nvPr>
            <p:ph type="body" idx="4294967295"/>
          </p:nvPr>
        </p:nvSpPr>
        <p:spPr>
          <a:xfrm>
            <a:off x="317500" y="2894013"/>
            <a:ext cx="6276975" cy="3649662"/>
          </a:xfrm>
        </p:spPr>
        <p:txBody>
          <a:bodyPr/>
          <a:lstStyle/>
          <a:p>
            <a:pPr marL="0" indent="0" eaLnBrk="1" hangingPunct="1">
              <a:buFont typeface="Wingdings" charset="0"/>
              <a:buNone/>
            </a:pPr>
            <a:r>
              <a:rPr lang="mr-IN" altLang="ja-JP">
                <a:latin typeface="Arial" charset="0"/>
              </a:rPr>
              <a:t>"</a:t>
            </a:r>
            <a:r>
              <a:rPr lang="en-US">
                <a:latin typeface="Arial" charset="0"/>
              </a:rPr>
              <a:t>Paleontologists have tried to turn </a:t>
            </a:r>
            <a:r>
              <a:rPr lang="en-US" i="1">
                <a:latin typeface="Arial" charset="0"/>
              </a:rPr>
              <a:t>Archaeopteryx</a:t>
            </a:r>
            <a:r>
              <a:rPr lang="en-US">
                <a:latin typeface="Arial" charset="0"/>
              </a:rPr>
              <a:t> into an earth-bound, feathered dinosaur. But it</a:t>
            </a:r>
            <a:r>
              <a:rPr lang="mr-IN" altLang="ja-JP">
                <a:latin typeface="Arial" charset="0"/>
              </a:rPr>
              <a:t>'</a:t>
            </a:r>
            <a:r>
              <a:rPr lang="en-US">
                <a:latin typeface="Arial" charset="0"/>
              </a:rPr>
              <a:t>s not. It is a bird, a perching bird. And no amount of </a:t>
            </a:r>
            <a:r>
              <a:rPr lang="mr-IN" altLang="ja-JP">
                <a:latin typeface="Arial" charset="0"/>
              </a:rPr>
              <a:t>'</a:t>
            </a:r>
            <a:r>
              <a:rPr lang="en-US">
                <a:latin typeface="Arial" charset="0"/>
              </a:rPr>
              <a:t>paleobabble</a:t>
            </a:r>
            <a:r>
              <a:rPr lang="mr-IN" altLang="ja-JP">
                <a:latin typeface="Arial" charset="0"/>
              </a:rPr>
              <a:t>'</a:t>
            </a:r>
            <a:r>
              <a:rPr lang="en-US">
                <a:latin typeface="Arial" charset="0"/>
              </a:rPr>
              <a:t> is going to change that.</a:t>
            </a:r>
            <a:r>
              <a:rPr lang="mr-IN" altLang="ja-JP">
                <a:latin typeface="Arial" charset="0"/>
              </a:rPr>
              <a:t>"</a:t>
            </a:r>
            <a:endParaRPr lang="en-US">
              <a:latin typeface="Arial" charset="0"/>
            </a:endParaRPr>
          </a:p>
        </p:txBody>
      </p:sp>
      <p:pic>
        <p:nvPicPr>
          <p:cNvPr id="74757" name="Picture 5" descr="Berlin Archaeoptery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96075" y="2312988"/>
            <a:ext cx="2230438" cy="2798762"/>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74758" name="Text Box 6"/>
          <p:cNvSpPr txBox="1">
            <a:spLocks noChangeArrowheads="1"/>
          </p:cNvSpPr>
          <p:nvPr/>
        </p:nvSpPr>
        <p:spPr bwMode="auto">
          <a:xfrm>
            <a:off x="249238" y="1149350"/>
            <a:ext cx="869156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chemeClr val="tx1"/>
                </a:solidFill>
              </a:rPr>
              <a:t>Alan Feduccia (World authority on birds), </a:t>
            </a:r>
            <a:r>
              <a:rPr lang="en-US" i="1">
                <a:solidFill>
                  <a:schemeClr val="tx1"/>
                </a:solidFill>
              </a:rPr>
              <a:t>Science</a:t>
            </a:r>
            <a:r>
              <a:rPr lang="en-US">
                <a:solidFill>
                  <a:schemeClr val="tx1"/>
                </a:solidFill>
              </a:rPr>
              <a:t>, </a:t>
            </a:r>
            <a:r>
              <a:rPr lang="mr-IN" altLang="ja-JP">
                <a:solidFill>
                  <a:schemeClr val="tx1"/>
                </a:solidFill>
              </a:rPr>
              <a:t>"</a:t>
            </a:r>
            <a:r>
              <a:rPr lang="en-US">
                <a:solidFill>
                  <a:schemeClr val="tx1"/>
                </a:solidFill>
              </a:rPr>
              <a:t>Archaeopteryx: Early Bird Catches a Can of Worms</a:t>
            </a:r>
            <a:r>
              <a:rPr lang="mr-IN" altLang="ja-JP">
                <a:solidFill>
                  <a:schemeClr val="tx1"/>
                </a:solidFill>
              </a:rPr>
              <a:t>"</a:t>
            </a:r>
            <a:r>
              <a:rPr lang="en-US">
                <a:solidFill>
                  <a:schemeClr val="tx1"/>
                </a:solidFill>
              </a:rPr>
              <a:t>, 1993</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dissolve">
                                      <p:cBhvr>
                                        <p:cTn id="7" dur="500"/>
                                        <p:tgtEl>
                                          <p:spTgt spid="7475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dissolve">
                                      <p:cBhvr>
                                        <p:cTn id="11" dur="500"/>
                                        <p:tgtEl>
                                          <p:spTgt spid="7475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4755">
                                            <p:txEl>
                                              <p:pRg st="0" end="0"/>
                                            </p:txEl>
                                          </p:spTgt>
                                        </p:tgtEl>
                                        <p:attrNameLst>
                                          <p:attrName>style.visibility</p:attrName>
                                        </p:attrNameLst>
                                      </p:cBhvr>
                                      <p:to>
                                        <p:strVal val="visible"/>
                                      </p:to>
                                    </p:set>
                                    <p:animEffect transition="in" filter="dissolve">
                                      <p:cBhvr>
                                        <p:cTn id="16" dur="500"/>
                                        <p:tgtEl>
                                          <p:spTgt spid="74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P spid="7475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pPr eaLnBrk="1" hangingPunct="1"/>
            <a:r>
              <a:rPr lang="en-US" sz="4800">
                <a:latin typeface="Arial Narrow" charset="0"/>
              </a:rPr>
              <a:t>Birds Are Different From Reptiles</a:t>
            </a:r>
          </a:p>
        </p:txBody>
      </p:sp>
      <p:sp>
        <p:nvSpPr>
          <p:cNvPr id="371715" name="Rectangle 3"/>
          <p:cNvSpPr>
            <a:spLocks noGrp="1" noChangeArrowheads="1"/>
          </p:cNvSpPr>
          <p:nvPr>
            <p:ph type="body" idx="1"/>
          </p:nvPr>
        </p:nvSpPr>
        <p:spPr>
          <a:xfrm>
            <a:off x="685800" y="2706688"/>
            <a:ext cx="7772400" cy="3810000"/>
          </a:xfrm>
        </p:spPr>
        <p:txBody>
          <a:bodyPr/>
          <a:lstStyle/>
          <a:p>
            <a:pPr marL="0" indent="0" eaLnBrk="1" hangingPunct="1">
              <a:buFont typeface="Wingdings" charset="0"/>
              <a:buNone/>
            </a:pPr>
            <a:r>
              <a:rPr lang="mr-IN" altLang="ja-JP">
                <a:latin typeface="Arial" charset="0"/>
              </a:rPr>
              <a:t>"</a:t>
            </a:r>
            <a:r>
              <a:rPr lang="en-US">
                <a:latin typeface="Arial" charset="0"/>
              </a:rPr>
              <a:t>This creates a new problem for those who insist that dinosaurs were ancestors of modern birds. How can a bird hand, for example, with digits two, three and four evolve from a dinosaur hand that has only digits one, two and three? That would be almost impossible.</a:t>
            </a:r>
            <a:r>
              <a:rPr lang="mr-IN" altLang="ja-JP">
                <a:latin typeface="Arial" charset="0"/>
              </a:rPr>
              <a:t>"</a:t>
            </a:r>
            <a:r>
              <a:rPr lang="en-US">
                <a:latin typeface="Arial" charset="0"/>
              </a:rPr>
              <a:t> </a:t>
            </a:r>
          </a:p>
        </p:txBody>
      </p:sp>
      <p:sp>
        <p:nvSpPr>
          <p:cNvPr id="371717" name="Text Box 5"/>
          <p:cNvSpPr txBox="1">
            <a:spLocks noChangeArrowheads="1"/>
          </p:cNvSpPr>
          <p:nvPr/>
        </p:nvSpPr>
        <p:spPr bwMode="auto">
          <a:xfrm>
            <a:off x="523875" y="1219200"/>
            <a:ext cx="8331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Alan Feduccia, (professor and former chair of biology at UNC), The Origin and Evolution of Birds, Yale University Press, 1999, p. 81.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1717"/>
                                        </p:tgtEl>
                                        <p:attrNameLst>
                                          <p:attrName>style.visibility</p:attrName>
                                        </p:attrNameLst>
                                      </p:cBhvr>
                                      <p:to>
                                        <p:strVal val="visible"/>
                                      </p:to>
                                    </p:set>
                                    <p:animEffect transition="in" filter="fade">
                                      <p:cBhvr>
                                        <p:cTn id="7" dur="500"/>
                                        <p:tgtEl>
                                          <p:spTgt spid="371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1715">
                                            <p:txEl>
                                              <p:pRg st="0" end="0"/>
                                            </p:txEl>
                                          </p:spTgt>
                                        </p:tgtEl>
                                        <p:attrNameLst>
                                          <p:attrName>style.visibility</p:attrName>
                                        </p:attrNameLst>
                                      </p:cBhvr>
                                      <p:to>
                                        <p:strVal val="visible"/>
                                      </p:to>
                                    </p:set>
                                    <p:animEffect transition="in" filter="fade">
                                      <p:cBhvr>
                                        <p:cTn id="12" dur="500"/>
                                        <p:tgtEl>
                                          <p:spTgt spid="371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p:bldP spid="3717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r>
              <a:rPr lang="en-US" sz="4800">
                <a:latin typeface="Arial Narrow" charset="0"/>
              </a:rPr>
              <a:t>Birds Are Different From Reptiles</a:t>
            </a:r>
          </a:p>
        </p:txBody>
      </p:sp>
      <p:sp>
        <p:nvSpPr>
          <p:cNvPr id="372739" name="Rectangle 3"/>
          <p:cNvSpPr>
            <a:spLocks noGrp="1" noChangeArrowheads="1"/>
          </p:cNvSpPr>
          <p:nvPr>
            <p:ph type="body" idx="1"/>
          </p:nvPr>
        </p:nvSpPr>
        <p:spPr>
          <a:xfrm>
            <a:off x="381000" y="2605088"/>
            <a:ext cx="8424863" cy="4057650"/>
          </a:xfrm>
        </p:spPr>
        <p:txBody>
          <a:bodyPr/>
          <a:lstStyle/>
          <a:p>
            <a:pPr marL="0" indent="0" eaLnBrk="1" hangingPunct="1">
              <a:lnSpc>
                <a:spcPct val="90000"/>
              </a:lnSpc>
              <a:buFont typeface="Wingdings" charset="0"/>
              <a:buNone/>
            </a:pPr>
            <a:r>
              <a:rPr lang="mr-IN" altLang="ja-JP">
                <a:latin typeface="Arial" charset="0"/>
              </a:rPr>
              <a:t>"</a:t>
            </a:r>
            <a:r>
              <a:rPr lang="en-US">
                <a:latin typeface="Arial" charset="0"/>
              </a:rPr>
              <a:t>If one views a chicken skeleton and a dinosaur skeleton through binoculars they appear similar, but close and detailed examination reveals many differences. Theropod dinosaurs, for example, had curved, serrated teeth, but the earliest birds had straight, unserrated peg-like teeth. They also had a different method of tooth implantation and replacement.</a:t>
            </a:r>
            <a:r>
              <a:rPr lang="mr-IN" altLang="ja-JP">
                <a:latin typeface="Arial" charset="0"/>
              </a:rPr>
              <a:t>"</a:t>
            </a:r>
            <a:r>
              <a:rPr lang="en-US">
                <a:latin typeface="Arial" charset="0"/>
              </a:rPr>
              <a:t> </a:t>
            </a:r>
          </a:p>
        </p:txBody>
      </p:sp>
      <p:sp>
        <p:nvSpPr>
          <p:cNvPr id="372740" name="Text Box 4"/>
          <p:cNvSpPr txBox="1">
            <a:spLocks noChangeArrowheads="1"/>
          </p:cNvSpPr>
          <p:nvPr/>
        </p:nvSpPr>
        <p:spPr bwMode="auto">
          <a:xfrm>
            <a:off x="304800" y="1131888"/>
            <a:ext cx="84899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Dr. Alan Feduccia, </a:t>
            </a:r>
            <a:r>
              <a:rPr lang="mr-IN" altLang="ja-JP"/>
              <a:t>"</a:t>
            </a:r>
            <a:r>
              <a:rPr lang="en-US"/>
              <a:t>Scientist Says Ostrich Study Confirms Bird </a:t>
            </a:r>
            <a:r>
              <a:rPr lang="mr-IN" altLang="ja-JP"/>
              <a:t>'</a:t>
            </a:r>
            <a:r>
              <a:rPr lang="en-US"/>
              <a:t>Hands</a:t>
            </a:r>
            <a:r>
              <a:rPr lang="mr-IN" altLang="ja-JP"/>
              <a:t>'</a:t>
            </a:r>
            <a:r>
              <a:rPr lang="en-US"/>
              <a:t> Unlike Those Of Dinosaurs</a:t>
            </a:r>
            <a:r>
              <a:rPr lang="mr-IN" altLang="ja-JP"/>
              <a:t>"</a:t>
            </a:r>
            <a:r>
              <a:rPr lang="en-US"/>
              <a:t>, EurekAlert, 14-Aug-2002.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2740"/>
                                        </p:tgtEl>
                                        <p:attrNameLst>
                                          <p:attrName>style.visibility</p:attrName>
                                        </p:attrNameLst>
                                      </p:cBhvr>
                                      <p:to>
                                        <p:strVal val="visible"/>
                                      </p:to>
                                    </p:set>
                                    <p:animEffect transition="in" filter="fade">
                                      <p:cBhvr>
                                        <p:cTn id="7" dur="500"/>
                                        <p:tgtEl>
                                          <p:spTgt spid="372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2739">
                                            <p:txEl>
                                              <p:pRg st="0" end="0"/>
                                            </p:txEl>
                                          </p:spTgt>
                                        </p:tgtEl>
                                        <p:attrNameLst>
                                          <p:attrName>style.visibility</p:attrName>
                                        </p:attrNameLst>
                                      </p:cBhvr>
                                      <p:to>
                                        <p:strVal val="visible"/>
                                      </p:to>
                                    </p:set>
                                    <p:animEffect transition="in" filter="fade">
                                      <p:cBhvr>
                                        <p:cTn id="12" dur="500"/>
                                        <p:tgtEl>
                                          <p:spTgt spid="372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build="p"/>
      <p:bldP spid="37274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r>
              <a:rPr lang="en-US" sz="6000">
                <a:latin typeface="Arial Narrow" charset="0"/>
              </a:rPr>
              <a:t>Archaeopteryx</a:t>
            </a:r>
          </a:p>
        </p:txBody>
      </p:sp>
      <p:sp>
        <p:nvSpPr>
          <p:cNvPr id="310275" name="Rectangle 3"/>
          <p:cNvSpPr>
            <a:spLocks noGrp="1" noChangeArrowheads="1"/>
          </p:cNvSpPr>
          <p:nvPr>
            <p:ph type="body" idx="1"/>
          </p:nvPr>
        </p:nvSpPr>
        <p:spPr>
          <a:xfrm>
            <a:off x="657225" y="2663825"/>
            <a:ext cx="7874000" cy="3694113"/>
          </a:xfrm>
        </p:spPr>
        <p:txBody>
          <a:bodyPr/>
          <a:lstStyle/>
          <a:p>
            <a:pPr marL="0" indent="0" eaLnBrk="1" hangingPunct="1">
              <a:buFont typeface="Wingdings" charset="0"/>
              <a:buNone/>
            </a:pPr>
            <a:r>
              <a:rPr lang="mr-IN" altLang="ja-JP">
                <a:latin typeface="Arial" charset="0"/>
              </a:rPr>
              <a:t>"</a:t>
            </a:r>
            <a:r>
              <a:rPr lang="en-US">
                <a:latin typeface="Arial" charset="0"/>
              </a:rPr>
              <a:t>And like other birds, both Archaeopteryx</a:t>
            </a:r>
            <a:r>
              <a:rPr lang="mr-IN">
                <a:latin typeface="Arial" charset="0"/>
              </a:rPr>
              <a:t>'</a:t>
            </a:r>
            <a:r>
              <a:rPr lang="en-US">
                <a:latin typeface="Arial" charset="0"/>
              </a:rPr>
              <a:t>s maxilla (upper jaw) and mandible (lower jaw) moved, while in most reptiles, only the mandible moves. Archaeopteryx</a:t>
            </a:r>
            <a:r>
              <a:rPr lang="mr-IN">
                <a:latin typeface="Arial" charset="0"/>
              </a:rPr>
              <a:t>'</a:t>
            </a:r>
            <a:r>
              <a:rPr lang="en-US">
                <a:latin typeface="Arial" charset="0"/>
              </a:rPr>
              <a:t>s  brain had a large cerebellum and visual cortex – the same as that found in today</a:t>
            </a:r>
            <a:r>
              <a:rPr lang="mr-IN" altLang="ja-JP">
                <a:latin typeface="Arial" charset="0"/>
              </a:rPr>
              <a:t>'</a:t>
            </a:r>
            <a:r>
              <a:rPr lang="en-US">
                <a:latin typeface="Arial" charset="0"/>
              </a:rPr>
              <a:t>s flying birds.</a:t>
            </a:r>
            <a:r>
              <a:rPr lang="mr-IN" altLang="ja-JP">
                <a:latin typeface="Arial" charset="0"/>
              </a:rPr>
              <a:t>"</a:t>
            </a:r>
            <a:endParaRPr lang="en-US">
              <a:latin typeface="Arial" charset="0"/>
            </a:endParaRPr>
          </a:p>
        </p:txBody>
      </p:sp>
      <p:sp>
        <p:nvSpPr>
          <p:cNvPr id="310276" name="Text Box 4"/>
          <p:cNvSpPr txBox="1">
            <a:spLocks noChangeArrowheads="1"/>
          </p:cNvSpPr>
          <p:nvPr/>
        </p:nvSpPr>
        <p:spPr bwMode="auto">
          <a:xfrm>
            <a:off x="579438" y="1176338"/>
            <a:ext cx="81121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David Menton (Ph.D. Cellular Biology) and Carl Wieland (M.D.), </a:t>
            </a:r>
            <a:r>
              <a:rPr lang="mr-IN" altLang="ja-JP"/>
              <a:t>"</a:t>
            </a:r>
            <a:r>
              <a:rPr lang="en-US"/>
              <a:t>Bird Evolution Flies Out the Window,</a:t>
            </a:r>
            <a:r>
              <a:rPr lang="mr-IN" altLang="ja-JP"/>
              <a:t>"</a:t>
            </a:r>
            <a:r>
              <a:rPr lang="en-US"/>
              <a:t> </a:t>
            </a:r>
            <a:r>
              <a:rPr lang="en-US" i="1"/>
              <a:t>Creation Ex Nihilo</a:t>
            </a:r>
            <a:r>
              <a:rPr lang="en-US"/>
              <a:t>, 1994.</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0276"/>
                                        </p:tgtEl>
                                        <p:attrNameLst>
                                          <p:attrName>style.visibility</p:attrName>
                                        </p:attrNameLst>
                                      </p:cBhvr>
                                      <p:to>
                                        <p:strVal val="visible"/>
                                      </p:to>
                                    </p:set>
                                    <p:animEffect transition="in" filter="fade">
                                      <p:cBhvr>
                                        <p:cTn id="7" dur="500"/>
                                        <p:tgtEl>
                                          <p:spTgt spid="310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0275">
                                            <p:txEl>
                                              <p:pRg st="0" end="0"/>
                                            </p:txEl>
                                          </p:spTgt>
                                        </p:tgtEl>
                                        <p:attrNameLst>
                                          <p:attrName>style.visibility</p:attrName>
                                        </p:attrNameLst>
                                      </p:cBhvr>
                                      <p:to>
                                        <p:strVal val="visible"/>
                                      </p:to>
                                    </p:set>
                                    <p:animEffect transition="in" filter="fade">
                                      <p:cBhvr>
                                        <p:cTn id="12" dur="500"/>
                                        <p:tgtEl>
                                          <p:spTgt spid="310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P spid="31027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r>
              <a:rPr lang="en-US">
                <a:latin typeface="Arial Narrow" charset="0"/>
              </a:rPr>
              <a:t>Reptile to Bird</a:t>
            </a:r>
          </a:p>
        </p:txBody>
      </p:sp>
      <p:sp>
        <p:nvSpPr>
          <p:cNvPr id="377859" name="Rectangle 3"/>
          <p:cNvSpPr>
            <a:spLocks noGrp="1" noChangeArrowheads="1"/>
          </p:cNvSpPr>
          <p:nvPr>
            <p:ph type="body" idx="1"/>
          </p:nvPr>
        </p:nvSpPr>
        <p:spPr>
          <a:xfrm>
            <a:off x="627063" y="3273425"/>
            <a:ext cx="8091487" cy="2314575"/>
          </a:xfrm>
        </p:spPr>
        <p:txBody>
          <a:bodyPr/>
          <a:lstStyle/>
          <a:p>
            <a:pPr marL="0" indent="0" eaLnBrk="1" hangingPunct="1">
              <a:buFont typeface="Wingdings" charset="0"/>
              <a:buNone/>
            </a:pPr>
            <a:r>
              <a:rPr lang="mr-IN" altLang="ja-JP" sz="3600">
                <a:latin typeface="Arial" charset="0"/>
              </a:rPr>
              <a:t>"</a:t>
            </a:r>
            <a:r>
              <a:rPr lang="en-US" sz="3600">
                <a:latin typeface="Arial" charset="0"/>
              </a:rPr>
              <a:t>It is often speculated that birds evolved from reptiles. However, there are enormous conceptual differences between the two classes of creature…</a:t>
            </a:r>
            <a:r>
              <a:rPr lang="mr-IN" altLang="ja-JP" sz="3600">
                <a:latin typeface="Arial" charset="0"/>
              </a:rPr>
              <a:t>"</a:t>
            </a:r>
            <a:endParaRPr lang="en-US" sz="3600">
              <a:latin typeface="Arial" charset="0"/>
            </a:endParaRPr>
          </a:p>
        </p:txBody>
      </p:sp>
      <p:sp>
        <p:nvSpPr>
          <p:cNvPr id="377860" name="Text Box 4"/>
          <p:cNvSpPr txBox="1">
            <a:spLocks noChangeArrowheads="1"/>
          </p:cNvSpPr>
          <p:nvPr/>
        </p:nvSpPr>
        <p:spPr bwMode="auto">
          <a:xfrm>
            <a:off x="523875" y="1187450"/>
            <a:ext cx="81708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Stuart Burgess (Ph.D. Engineering Design, Professor of Combustion Theory, extensive study in the area of design in nature), </a:t>
            </a:r>
            <a:r>
              <a:rPr lang="en-US" i="1"/>
              <a:t>Hallmarks of Design</a:t>
            </a:r>
            <a:r>
              <a:rPr lang="en-US"/>
              <a:t>,2002, p. 47.</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7860"/>
                                        </p:tgtEl>
                                        <p:attrNameLst>
                                          <p:attrName>style.visibility</p:attrName>
                                        </p:attrNameLst>
                                      </p:cBhvr>
                                      <p:to>
                                        <p:strVal val="visible"/>
                                      </p:to>
                                    </p:set>
                                    <p:animEffect transition="in" filter="fade">
                                      <p:cBhvr>
                                        <p:cTn id="7" dur="500"/>
                                        <p:tgtEl>
                                          <p:spTgt spid="377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7859">
                                            <p:txEl>
                                              <p:pRg st="0" end="0"/>
                                            </p:txEl>
                                          </p:spTgt>
                                        </p:tgtEl>
                                        <p:attrNameLst>
                                          <p:attrName>style.visibility</p:attrName>
                                        </p:attrNameLst>
                                      </p:cBhvr>
                                      <p:to>
                                        <p:strVal val="visible"/>
                                      </p:to>
                                    </p:set>
                                    <p:animEffect transition="in" filter="fade">
                                      <p:cBhvr>
                                        <p:cTn id="12" dur="500"/>
                                        <p:tgtEl>
                                          <p:spTgt spid="3778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P spid="377860"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9" name="Rectangle 9"/>
          <p:cNvSpPr>
            <a:spLocks noGrp="1" noChangeArrowheads="1"/>
          </p:cNvSpPr>
          <p:nvPr>
            <p:ph type="title"/>
          </p:nvPr>
        </p:nvSpPr>
        <p:spPr/>
        <p:txBody>
          <a:bodyPr/>
          <a:lstStyle/>
          <a:p>
            <a:pPr eaLnBrk="1" hangingPunct="1"/>
            <a:r>
              <a:rPr lang="en-US">
                <a:latin typeface="Arial Narrow" charset="0"/>
              </a:rPr>
              <a:t>Dinosaur to Bird Evolution</a:t>
            </a:r>
          </a:p>
        </p:txBody>
      </p:sp>
      <p:sp>
        <p:nvSpPr>
          <p:cNvPr id="40962" name="Rectangle 2"/>
          <p:cNvSpPr>
            <a:spLocks noGrp="1" noChangeArrowheads="1"/>
          </p:cNvSpPr>
          <p:nvPr>
            <p:ph type="body" idx="4294967295"/>
          </p:nvPr>
        </p:nvSpPr>
        <p:spPr>
          <a:xfrm>
            <a:off x="608013" y="2254250"/>
            <a:ext cx="8054975" cy="1700213"/>
          </a:xfrm>
        </p:spPr>
        <p:txBody>
          <a:bodyPr/>
          <a:lstStyle/>
          <a:p>
            <a:pPr marL="461963" indent="-461963" eaLnBrk="1" hangingPunct="1">
              <a:tabLst>
                <a:tab pos="7323138" algn="l"/>
              </a:tabLst>
            </a:pPr>
            <a:r>
              <a:rPr lang="en-US">
                <a:latin typeface="Arial" charset="0"/>
              </a:rPr>
              <a:t>National Geographic Society and the feathered dinosaur </a:t>
            </a:r>
            <a:r>
              <a:rPr lang="mr-IN" altLang="ja-JP">
                <a:latin typeface="Arial" charset="0"/>
              </a:rPr>
              <a:t>"</a:t>
            </a:r>
            <a:r>
              <a:rPr lang="en-US">
                <a:latin typeface="Arial" charset="0"/>
              </a:rPr>
              <a:t>Archaeoraptor</a:t>
            </a:r>
            <a:r>
              <a:rPr lang="mr-IN" altLang="ja-JP">
                <a:latin typeface="Arial" charset="0"/>
              </a:rPr>
              <a:t>"</a:t>
            </a:r>
            <a:r>
              <a:rPr lang="en-US">
                <a:latin typeface="Arial" charset="0"/>
              </a:rPr>
              <a:t> October 15, 1999</a:t>
            </a:r>
          </a:p>
        </p:txBody>
      </p:sp>
      <p:sp>
        <p:nvSpPr>
          <p:cNvPr id="40965" name="Text Box 5"/>
          <p:cNvSpPr txBox="1">
            <a:spLocks noChangeArrowheads="1"/>
          </p:cNvSpPr>
          <p:nvPr/>
        </p:nvSpPr>
        <p:spPr bwMode="auto">
          <a:xfrm>
            <a:off x="608013" y="1077913"/>
            <a:ext cx="8201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20000"/>
              </a:spcBef>
              <a:buClr>
                <a:srgbClr val="000066"/>
              </a:buClr>
              <a:buSzPct val="70000"/>
              <a:buFont typeface="Wingdings" charset="0"/>
              <a:buChar char="u"/>
            </a:pPr>
            <a:r>
              <a:rPr lang="en-US" sz="3200">
                <a:solidFill>
                  <a:schemeClr val="tx1"/>
                </a:solidFill>
              </a:rPr>
              <a:t>Is there any real evidence that dinosaurs evolved into birds?</a:t>
            </a:r>
          </a:p>
        </p:txBody>
      </p:sp>
      <p:grpSp>
        <p:nvGrpSpPr>
          <p:cNvPr id="2" name="Group 8"/>
          <p:cNvGrpSpPr>
            <a:grpSpLocks/>
          </p:cNvGrpSpPr>
          <p:nvPr/>
        </p:nvGrpSpPr>
        <p:grpSpPr bwMode="auto">
          <a:xfrm>
            <a:off x="4886325" y="5218113"/>
            <a:ext cx="4054475" cy="1157287"/>
            <a:chOff x="3078" y="3287"/>
            <a:chExt cx="2554" cy="729"/>
          </a:xfrm>
        </p:grpSpPr>
        <p:pic>
          <p:nvPicPr>
            <p:cNvPr id="104457" name="Picture 7" descr="ar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54" y="3287"/>
              <a:ext cx="1278"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8" name="Text Box 6"/>
            <p:cNvSpPr txBox="1">
              <a:spLocks noChangeArrowheads="1"/>
            </p:cNvSpPr>
            <p:nvPr/>
          </p:nvSpPr>
          <p:spPr bwMode="auto">
            <a:xfrm>
              <a:off x="3078" y="3447"/>
              <a:ext cx="235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r" eaLnBrk="1" hangingPunct="1">
                <a:spcBef>
                  <a:spcPct val="50000"/>
                </a:spcBef>
              </a:pPr>
              <a:r>
                <a:rPr lang="en-US" sz="3200">
                  <a:solidFill>
                    <a:schemeClr val="tx1"/>
                  </a:solidFill>
                </a:rPr>
                <a:t>The story exposed</a:t>
              </a:r>
            </a:p>
          </p:txBody>
        </p:sp>
      </p:grpSp>
      <p:grpSp>
        <p:nvGrpSpPr>
          <p:cNvPr id="3" name="Group 12"/>
          <p:cNvGrpSpPr>
            <a:grpSpLocks/>
          </p:cNvGrpSpPr>
          <p:nvPr/>
        </p:nvGrpSpPr>
        <p:grpSpPr bwMode="auto">
          <a:xfrm>
            <a:off x="1703388" y="3876675"/>
            <a:ext cx="2284412" cy="2727325"/>
            <a:chOff x="981" y="2277"/>
            <a:chExt cx="1439" cy="1718"/>
          </a:xfrm>
        </p:grpSpPr>
        <p:pic>
          <p:nvPicPr>
            <p:cNvPr id="104455" name="Picture 4" descr="MVC-003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1" y="2277"/>
              <a:ext cx="1439" cy="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Rectangle 11"/>
            <p:cNvSpPr>
              <a:spLocks noChangeArrowheads="1"/>
            </p:cNvSpPr>
            <p:nvPr/>
          </p:nvSpPr>
          <p:spPr bwMode="auto">
            <a:xfrm>
              <a:off x="987" y="2277"/>
              <a:ext cx="1427" cy="1718"/>
            </a:xfrm>
            <a:prstGeom prst="rect">
              <a:avLst/>
            </a:prstGeom>
            <a:noFill/>
            <a:ln w="38100">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40965"/>
                                        </p:tgtEl>
                                        <p:attrNameLst>
                                          <p:attrName>style.visibility</p:attrName>
                                        </p:attrNameLst>
                                      </p:cBhvr>
                                      <p:to>
                                        <p:strVal val="visible"/>
                                      </p:to>
                                    </p:set>
                                    <p:animEffect transition="in" filter="slide(fromBottom)">
                                      <p:cBhvr>
                                        <p:cTn id="11" dur="500"/>
                                        <p:tgtEl>
                                          <p:spTgt spid="409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40962">
                                            <p:txEl>
                                              <p:pRg st="0" end="0"/>
                                            </p:txEl>
                                          </p:spTgt>
                                        </p:tgtEl>
                                        <p:attrNameLst>
                                          <p:attrName>style.visibility</p:attrName>
                                        </p:attrNameLst>
                                      </p:cBhvr>
                                      <p:to>
                                        <p:strVal val="visible"/>
                                      </p:to>
                                    </p:set>
                                    <p:animEffect transition="in" filter="slide(fromBottom)">
                                      <p:cBhvr>
                                        <p:cTn id="16" dur="500"/>
                                        <p:tgtEl>
                                          <p:spTgt spid="40962">
                                            <p:txEl>
                                              <p:pRg st="0" end="0"/>
                                            </p:txEl>
                                          </p:spTgt>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P spid="4096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5"/>
          <p:cNvSpPr>
            <a:spLocks noGrp="1" noChangeArrowheads="1"/>
          </p:cNvSpPr>
          <p:nvPr>
            <p:ph type="title"/>
          </p:nvPr>
        </p:nvSpPr>
        <p:spPr/>
        <p:txBody>
          <a:bodyPr/>
          <a:lstStyle/>
          <a:p>
            <a:pPr eaLnBrk="1" hangingPunct="1"/>
            <a:r>
              <a:rPr lang="en-US">
                <a:latin typeface="Arial Narrow" charset="0"/>
              </a:rPr>
              <a:t>Bird Fraud</a:t>
            </a:r>
          </a:p>
        </p:txBody>
      </p:sp>
      <p:sp>
        <p:nvSpPr>
          <p:cNvPr id="41986" name="Text Box 2"/>
          <p:cNvSpPr>
            <a:spLocks noGrp="1" noChangeArrowheads="1"/>
          </p:cNvSpPr>
          <p:nvPr>
            <p:ph type="body" idx="4294967295"/>
          </p:nvPr>
        </p:nvSpPr>
        <p:spPr>
          <a:xfrm>
            <a:off x="476250" y="1243013"/>
            <a:ext cx="8534400" cy="3539430"/>
          </a:xfrm>
          <a:noFill/>
        </p:spPr>
        <p:txBody>
          <a:bodyPr>
            <a:spAutoFit/>
          </a:bodyPr>
          <a:lstStyle/>
          <a:p>
            <a:pPr marL="60325" indent="-60325" eaLnBrk="1" hangingPunct="1">
              <a:buFont typeface="Wingdings" charset="0"/>
              <a:buNone/>
            </a:pPr>
            <a:r>
              <a:rPr lang="mr-IN" altLang="ja-JP">
                <a:latin typeface="Arial" charset="0"/>
              </a:rPr>
              <a:t>"</a:t>
            </a:r>
            <a:r>
              <a:rPr lang="en-US">
                <a:latin typeface="Arial" charset="0"/>
              </a:rPr>
              <a:t>Red-faced and downhearted, paleontologists are growing convinced that they have been snookered by a bit of fossil fakery from China. The </a:t>
            </a:r>
            <a:r>
              <a:rPr lang="mr-IN" altLang="ja-JP">
                <a:latin typeface="Arial" charset="0"/>
              </a:rPr>
              <a:t>'</a:t>
            </a:r>
            <a:r>
              <a:rPr lang="en-US">
                <a:latin typeface="Arial" charset="0"/>
              </a:rPr>
              <a:t>feathered dinosaur</a:t>
            </a:r>
            <a:r>
              <a:rPr lang="mr-IN" altLang="ja-JP">
                <a:latin typeface="Arial" charset="0"/>
              </a:rPr>
              <a:t>'</a:t>
            </a:r>
            <a:r>
              <a:rPr lang="en-US">
                <a:latin typeface="Arial" charset="0"/>
              </a:rPr>
              <a:t> specimen that they recently unveiled to much fanfare apparently combines the tail of a dinosaur with the body of a bird.</a:t>
            </a:r>
            <a:r>
              <a:rPr lang="mr-IN" altLang="ja-JP">
                <a:latin typeface="Arial" charset="0"/>
              </a:rPr>
              <a:t>"</a:t>
            </a:r>
            <a:endParaRPr lang="en-US">
              <a:latin typeface="Arial" charset="0"/>
            </a:endParaRPr>
          </a:p>
        </p:txBody>
      </p:sp>
      <p:sp>
        <p:nvSpPr>
          <p:cNvPr id="41988" name="Text Box 4"/>
          <p:cNvSpPr txBox="1">
            <a:spLocks noChangeArrowheads="1"/>
          </p:cNvSpPr>
          <p:nvPr/>
        </p:nvSpPr>
        <p:spPr bwMode="auto">
          <a:xfrm>
            <a:off x="476250" y="5021263"/>
            <a:ext cx="7969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20000"/>
              </a:spcBef>
              <a:buClr>
                <a:srgbClr val="66CCFF"/>
              </a:buClr>
              <a:buSzPct val="70000"/>
              <a:buFont typeface="Wingdings" charset="0"/>
              <a:buNone/>
            </a:pPr>
            <a:r>
              <a:rPr lang="en-US">
                <a:solidFill>
                  <a:schemeClr val="tx1"/>
                </a:solidFill>
              </a:rPr>
              <a:t>R. Monastersky, </a:t>
            </a:r>
            <a:r>
              <a:rPr lang="mr-IN" altLang="ja-JP">
                <a:solidFill>
                  <a:schemeClr val="tx1"/>
                </a:solidFill>
              </a:rPr>
              <a:t>"</a:t>
            </a:r>
            <a:r>
              <a:rPr lang="en-US">
                <a:solidFill>
                  <a:schemeClr val="tx1"/>
                </a:solidFill>
              </a:rPr>
              <a:t>All mixed up over birds and dinosaurs,</a:t>
            </a:r>
            <a:r>
              <a:rPr lang="mr-IN" altLang="ja-JP">
                <a:solidFill>
                  <a:schemeClr val="tx1"/>
                </a:solidFill>
              </a:rPr>
              <a:t>"</a:t>
            </a:r>
            <a:r>
              <a:rPr lang="en-US">
                <a:solidFill>
                  <a:schemeClr val="tx1"/>
                </a:solidFill>
              </a:rPr>
              <a:t> </a:t>
            </a:r>
            <a:r>
              <a:rPr lang="en-US" i="1">
                <a:solidFill>
                  <a:schemeClr val="tx1"/>
                </a:solidFill>
              </a:rPr>
              <a:t>Science News,</a:t>
            </a:r>
            <a:r>
              <a:rPr lang="en-US">
                <a:solidFill>
                  <a:schemeClr val="tx1"/>
                </a:solidFill>
              </a:rPr>
              <a:t> January 15, 2000</a:t>
            </a:r>
            <a:endParaRPr lang="en-US" sz="3200">
              <a:solidFill>
                <a:schemeClr val="tx1"/>
              </a:solidFill>
            </a:endParaRPr>
          </a:p>
        </p:txBody>
      </p:sp>
    </p:spTree>
  </p:cSld>
  <p:clrMapOvr>
    <a:masterClrMapping/>
  </p:clrMapOvr>
  <p:transition xmlns:p14="http://schemas.microsoft.com/office/powerpoint/2010/main" spd="slow">
    <p:strips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dissolve">
                                      <p:cBhvr>
                                        <p:cTn id="7" dur="500"/>
                                        <p:tgtEl>
                                          <p:spTgt spid="41986">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988"/>
                                        </p:tgtEl>
                                        <p:attrNameLst>
                                          <p:attrName>style.visibility</p:attrName>
                                        </p:attrNameLst>
                                      </p:cBhvr>
                                      <p:to>
                                        <p:strVal val="visible"/>
                                      </p:to>
                                    </p:set>
                                    <p:animEffect transition="in" filter="dissolve">
                                      <p:cBhvr>
                                        <p:cTn id="11"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utoUpdateAnimBg="0" advAuto="0"/>
      <p:bldP spid="4198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eaLnBrk="1" hangingPunct="1"/>
            <a:r>
              <a:rPr lang="en-US">
                <a:latin typeface="Arial Narrow" charset="0"/>
              </a:rPr>
              <a:t>More Bird Mistakes</a:t>
            </a:r>
          </a:p>
        </p:txBody>
      </p:sp>
      <p:sp>
        <p:nvSpPr>
          <p:cNvPr id="284675" name="Rectangle 3"/>
          <p:cNvSpPr>
            <a:spLocks noGrp="1" noChangeArrowheads="1"/>
          </p:cNvSpPr>
          <p:nvPr>
            <p:ph type="body" idx="4294967295"/>
          </p:nvPr>
        </p:nvSpPr>
        <p:spPr>
          <a:xfrm>
            <a:off x="234950" y="1130300"/>
            <a:ext cx="8763000" cy="1357313"/>
          </a:xfrm>
        </p:spPr>
        <p:txBody>
          <a:bodyPr/>
          <a:lstStyle/>
          <a:p>
            <a:pPr eaLnBrk="1" hangingPunct="1">
              <a:lnSpc>
                <a:spcPct val="90000"/>
              </a:lnSpc>
              <a:spcBef>
                <a:spcPct val="40000"/>
              </a:spcBef>
              <a:tabLst>
                <a:tab pos="1030288" algn="l"/>
              </a:tabLst>
            </a:pPr>
            <a:r>
              <a:rPr lang="en-US">
                <a:latin typeface="Arial" charset="0"/>
              </a:rPr>
              <a:t>1993 – </a:t>
            </a:r>
            <a:r>
              <a:rPr lang="en-US" i="1">
                <a:latin typeface="Arial" charset="0"/>
              </a:rPr>
              <a:t>Mononkykus</a:t>
            </a:r>
            <a:r>
              <a:rPr lang="en-US">
                <a:latin typeface="Arial" charset="0"/>
              </a:rPr>
              <a:t> the </a:t>
            </a:r>
            <a:r>
              <a:rPr lang="mr-IN" altLang="ja-JP">
                <a:latin typeface="Arial" charset="0"/>
              </a:rPr>
              <a:t>"</a:t>
            </a:r>
            <a:r>
              <a:rPr lang="en-US">
                <a:latin typeface="Arial" charset="0"/>
              </a:rPr>
              <a:t>flightless bird</a:t>
            </a:r>
            <a:r>
              <a:rPr lang="mr-IN" altLang="ja-JP">
                <a:latin typeface="Arial" charset="0"/>
              </a:rPr>
              <a:t>"</a:t>
            </a:r>
            <a:r>
              <a:rPr lang="en-US">
                <a:latin typeface="Arial" charset="0"/>
              </a:rPr>
              <a:t> (cover of </a:t>
            </a:r>
            <a:r>
              <a:rPr lang="en-US" i="1">
                <a:latin typeface="Arial" charset="0"/>
              </a:rPr>
              <a:t>Time</a:t>
            </a:r>
            <a:r>
              <a:rPr lang="en-US">
                <a:latin typeface="Arial" charset="0"/>
              </a:rPr>
              <a:t> magazine)</a:t>
            </a:r>
          </a:p>
          <a:p>
            <a:pPr eaLnBrk="1" hangingPunct="1">
              <a:lnSpc>
                <a:spcPct val="90000"/>
              </a:lnSpc>
              <a:buFont typeface="Wingdings" charset="0"/>
              <a:buNone/>
              <a:tabLst>
                <a:tab pos="1030288" algn="l"/>
              </a:tabLst>
            </a:pPr>
            <a:r>
              <a:rPr lang="en-US">
                <a:latin typeface="Arial" charset="0"/>
              </a:rPr>
              <a:t> 	</a:t>
            </a:r>
            <a:r>
              <a:rPr lang="en-US">
                <a:solidFill>
                  <a:srgbClr val="660033"/>
                </a:solidFill>
                <a:effectLst>
                  <a:outerShdw blurRad="38100" dist="38100" dir="2700000" algn="tl">
                    <a:srgbClr val="DDDDDD"/>
                  </a:outerShdw>
                </a:effectLst>
                <a:latin typeface="Arial" charset="0"/>
              </a:rPr>
              <a:t>Not a bird but a theropod</a:t>
            </a:r>
          </a:p>
        </p:txBody>
      </p:sp>
      <p:sp>
        <p:nvSpPr>
          <p:cNvPr id="284679" name="Text Box 7"/>
          <p:cNvSpPr txBox="1">
            <a:spLocks noChangeArrowheads="1"/>
          </p:cNvSpPr>
          <p:nvPr/>
        </p:nvSpPr>
        <p:spPr bwMode="auto">
          <a:xfrm>
            <a:off x="234950" y="2974975"/>
            <a:ext cx="8794750" cy="2062103"/>
          </a:xfrm>
          <a:prstGeom prst="rect">
            <a:avLst/>
          </a:prstGeom>
          <a:noFill/>
          <a:ln w="9525">
            <a:noFill/>
            <a:miter lim="800000"/>
            <a:headEnd/>
            <a:tailEnd/>
          </a:ln>
          <a:effectLst/>
        </p:spPr>
        <p:txBody>
          <a:bodyPr>
            <a:spAutoFit/>
          </a:bodyPr>
          <a:lstStyle>
            <a:lvl1pPr marL="347663" indent="-347663" eaLnBrk="0" hangingPunct="0">
              <a:tabLst>
                <a:tab pos="1030288" algn="l"/>
              </a:tabLst>
              <a:defRPr sz="2800">
                <a:solidFill>
                  <a:srgbClr val="000000"/>
                </a:solidFill>
                <a:latin typeface="Arial" charset="0"/>
                <a:ea typeface="ＭＳ Ｐゴシック" charset="0"/>
                <a:cs typeface="ＭＳ Ｐゴシック" charset="0"/>
              </a:defRPr>
            </a:lvl1pPr>
            <a:lvl2pPr marL="37931725" indent="-37474525" eaLnBrk="0" hangingPunct="0">
              <a:tabLst>
                <a:tab pos="1030288" algn="l"/>
              </a:tabLst>
              <a:defRPr sz="2800">
                <a:solidFill>
                  <a:srgbClr val="000000"/>
                </a:solidFill>
                <a:latin typeface="Arial" charset="0"/>
                <a:ea typeface="ＭＳ Ｐゴシック" charset="0"/>
              </a:defRPr>
            </a:lvl2pPr>
            <a:lvl3pPr eaLnBrk="0" hangingPunct="0">
              <a:tabLst>
                <a:tab pos="1030288" algn="l"/>
              </a:tabLst>
              <a:defRPr sz="2800">
                <a:solidFill>
                  <a:srgbClr val="000000"/>
                </a:solidFill>
                <a:latin typeface="Arial" charset="0"/>
                <a:ea typeface="ＭＳ Ｐゴシック" charset="0"/>
              </a:defRPr>
            </a:lvl3pPr>
            <a:lvl4pPr eaLnBrk="0" hangingPunct="0">
              <a:tabLst>
                <a:tab pos="1030288" algn="l"/>
              </a:tabLst>
              <a:defRPr sz="2800">
                <a:solidFill>
                  <a:srgbClr val="000000"/>
                </a:solidFill>
                <a:latin typeface="Arial" charset="0"/>
                <a:ea typeface="ＭＳ Ｐゴシック" charset="0"/>
              </a:defRPr>
            </a:lvl4pPr>
            <a:lvl5pPr eaLnBrk="0" hangingPunct="0">
              <a:tabLst>
                <a:tab pos="1030288" algn="l"/>
              </a:tabLst>
              <a:defRPr sz="2800">
                <a:solidFill>
                  <a:srgbClr val="000000"/>
                </a:solidFill>
                <a:latin typeface="Arial" charset="0"/>
                <a:ea typeface="ＭＳ Ｐゴシック" charset="0"/>
              </a:defRPr>
            </a:lvl5pPr>
            <a:lvl6pPr marL="457200" eaLnBrk="0" fontAlgn="base" hangingPunct="0">
              <a:spcBef>
                <a:spcPct val="0"/>
              </a:spcBef>
              <a:spcAft>
                <a:spcPct val="0"/>
              </a:spcAft>
              <a:tabLst>
                <a:tab pos="1030288" algn="l"/>
              </a:tabLst>
              <a:defRPr sz="2800">
                <a:solidFill>
                  <a:srgbClr val="000000"/>
                </a:solidFill>
                <a:latin typeface="Arial" charset="0"/>
                <a:ea typeface="ＭＳ Ｐゴシック" charset="0"/>
              </a:defRPr>
            </a:lvl6pPr>
            <a:lvl7pPr marL="914400" eaLnBrk="0" fontAlgn="base" hangingPunct="0">
              <a:spcBef>
                <a:spcPct val="0"/>
              </a:spcBef>
              <a:spcAft>
                <a:spcPct val="0"/>
              </a:spcAft>
              <a:tabLst>
                <a:tab pos="1030288" algn="l"/>
              </a:tabLst>
              <a:defRPr sz="2800">
                <a:solidFill>
                  <a:srgbClr val="000000"/>
                </a:solidFill>
                <a:latin typeface="Arial" charset="0"/>
                <a:ea typeface="ＭＳ Ｐゴシック" charset="0"/>
              </a:defRPr>
            </a:lvl7pPr>
            <a:lvl8pPr marL="1371600" eaLnBrk="0" fontAlgn="base" hangingPunct="0">
              <a:spcBef>
                <a:spcPct val="0"/>
              </a:spcBef>
              <a:spcAft>
                <a:spcPct val="0"/>
              </a:spcAft>
              <a:tabLst>
                <a:tab pos="1030288" algn="l"/>
              </a:tabLst>
              <a:defRPr sz="2800">
                <a:solidFill>
                  <a:srgbClr val="000000"/>
                </a:solidFill>
                <a:latin typeface="Arial" charset="0"/>
                <a:ea typeface="ＭＳ Ｐゴシック" charset="0"/>
              </a:defRPr>
            </a:lvl8pPr>
            <a:lvl9pPr marL="1828800" eaLnBrk="0" fontAlgn="base" hangingPunct="0">
              <a:spcBef>
                <a:spcPct val="0"/>
              </a:spcBef>
              <a:spcAft>
                <a:spcPct val="0"/>
              </a:spcAft>
              <a:tabLst>
                <a:tab pos="1030288" algn="l"/>
              </a:tabLst>
              <a:defRPr sz="2800">
                <a:solidFill>
                  <a:srgbClr val="000000"/>
                </a:solidFill>
                <a:latin typeface="Arial" charset="0"/>
                <a:ea typeface="ＭＳ Ｐゴシック" charset="0"/>
              </a:defRPr>
            </a:lvl9pPr>
          </a:lstStyle>
          <a:p>
            <a:pPr eaLnBrk="1" hangingPunct="1">
              <a:buClr>
                <a:srgbClr val="000066"/>
              </a:buClr>
              <a:buSzPct val="70000"/>
              <a:buFont typeface="Wingdings" charset="0"/>
              <a:buChar char="u"/>
            </a:pPr>
            <a:r>
              <a:rPr lang="en-US" sz="3200"/>
              <a:t>1996 – </a:t>
            </a:r>
            <a:r>
              <a:rPr lang="mr-IN" altLang="ja-JP" sz="3200"/>
              <a:t>"</a:t>
            </a:r>
            <a:r>
              <a:rPr lang="en-US" sz="3200"/>
              <a:t>Feathered Fossil Proves Some Dinosaurs Evolved into Birds</a:t>
            </a:r>
            <a:r>
              <a:rPr lang="mr-IN" altLang="ja-JP" sz="3200"/>
              <a:t>"</a:t>
            </a:r>
            <a:r>
              <a:rPr lang="en-US" sz="3200"/>
              <a:t> (</a:t>
            </a:r>
            <a:r>
              <a:rPr lang="en-US" sz="3200" i="1"/>
              <a:t>Science</a:t>
            </a:r>
            <a:r>
              <a:rPr lang="en-US" sz="3200"/>
              <a:t>) </a:t>
            </a:r>
            <a:r>
              <a:rPr lang="en-US" sz="3200" i="1"/>
              <a:t>Sinosauropteryx prima</a:t>
            </a:r>
            <a:r>
              <a:rPr lang="en-US" sz="3200"/>
              <a:t> </a:t>
            </a:r>
          </a:p>
          <a:p>
            <a:pPr eaLnBrk="1" hangingPunct="1"/>
            <a:r>
              <a:rPr lang="en-US" sz="3200"/>
              <a:t>	</a:t>
            </a:r>
            <a:r>
              <a:rPr lang="en-US" sz="3200">
                <a:solidFill>
                  <a:srgbClr val="660033"/>
                </a:solidFill>
                <a:effectLst>
                  <a:outerShdw blurRad="38100" dist="38100" dir="2700000" algn="tl">
                    <a:srgbClr val="DDDDDD"/>
                  </a:outerShdw>
                </a:effectLst>
              </a:rPr>
              <a:t>The feathers turned out to be a array of fibers</a:t>
            </a:r>
          </a:p>
        </p:txBody>
      </p:sp>
      <p:sp>
        <p:nvSpPr>
          <p:cNvPr id="284680" name="Text Box 8"/>
          <p:cNvSpPr txBox="1">
            <a:spLocks noChangeArrowheads="1"/>
          </p:cNvSpPr>
          <p:nvPr/>
        </p:nvSpPr>
        <p:spPr bwMode="auto">
          <a:xfrm>
            <a:off x="234950" y="5329238"/>
            <a:ext cx="77073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buClr>
                <a:srgbClr val="000066"/>
              </a:buClr>
              <a:buSzPct val="70000"/>
              <a:buFont typeface="Wingdings" charset="0"/>
              <a:buChar char="u"/>
            </a:pPr>
            <a:r>
              <a:rPr lang="en-US" sz="3200"/>
              <a:t>1998 – China </a:t>
            </a:r>
            <a:r>
              <a:rPr lang="en-US" sz="3200" i="1"/>
              <a:t>Protoarchaeopteryx robusta</a:t>
            </a:r>
            <a:endParaRPr lang="en-US" sz="32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slide(fromBottom)">
                                      <p:cBhvr>
                                        <p:cTn id="7" dur="500"/>
                                        <p:tgtEl>
                                          <p:spTgt spid="284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4675">
                                            <p:txEl>
                                              <p:pRg st="1" end="1"/>
                                            </p:txEl>
                                          </p:spTgt>
                                        </p:tgtEl>
                                        <p:attrNameLst>
                                          <p:attrName>style.visibility</p:attrName>
                                        </p:attrNameLst>
                                      </p:cBhvr>
                                      <p:to>
                                        <p:strVal val="visible"/>
                                      </p:to>
                                    </p:set>
                                    <p:animEffect transition="in" filter="slide(fromBottom)">
                                      <p:cBhvr>
                                        <p:cTn id="12" dur="500"/>
                                        <p:tgtEl>
                                          <p:spTgt spid="284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4679">
                                            <p:txEl>
                                              <p:pRg st="0" end="0"/>
                                            </p:txEl>
                                          </p:spTgt>
                                        </p:tgtEl>
                                        <p:attrNameLst>
                                          <p:attrName>style.visibility</p:attrName>
                                        </p:attrNameLst>
                                      </p:cBhvr>
                                      <p:to>
                                        <p:strVal val="visible"/>
                                      </p:to>
                                    </p:set>
                                    <p:animEffect transition="in" filter="fade">
                                      <p:cBhvr>
                                        <p:cTn id="17" dur="500"/>
                                        <p:tgtEl>
                                          <p:spTgt spid="2846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4679">
                                            <p:txEl>
                                              <p:pRg st="1" end="1"/>
                                            </p:txEl>
                                          </p:spTgt>
                                        </p:tgtEl>
                                        <p:attrNameLst>
                                          <p:attrName>style.visibility</p:attrName>
                                        </p:attrNameLst>
                                      </p:cBhvr>
                                      <p:to>
                                        <p:strVal val="visible"/>
                                      </p:to>
                                    </p:set>
                                    <p:animEffect transition="in" filter="fade">
                                      <p:cBhvr>
                                        <p:cTn id="22" dur="500"/>
                                        <p:tgtEl>
                                          <p:spTgt spid="28467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4680"/>
                                        </p:tgtEl>
                                        <p:attrNameLst>
                                          <p:attrName>style.visibility</p:attrName>
                                        </p:attrNameLst>
                                      </p:cBhvr>
                                      <p:to>
                                        <p:strVal val="visible"/>
                                      </p:to>
                                    </p:set>
                                    <p:animEffect transition="in" filter="fade">
                                      <p:cBhvr>
                                        <p:cTn id="27" dur="500"/>
                                        <p:tgtEl>
                                          <p:spTgt spid="284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P spid="284679" grpId="0" build="p"/>
      <p:bldP spid="28468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8" name="Rectangle 6"/>
          <p:cNvSpPr>
            <a:spLocks noGrp="1" noChangeArrowheads="1"/>
          </p:cNvSpPr>
          <p:nvPr>
            <p:ph type="title"/>
          </p:nvPr>
        </p:nvSpPr>
        <p:spPr>
          <a:xfrm>
            <a:off x="523875" y="114300"/>
            <a:ext cx="8412163" cy="1143000"/>
          </a:xfrm>
        </p:spPr>
        <p:txBody>
          <a:bodyPr/>
          <a:lstStyle/>
          <a:p>
            <a:pPr eaLnBrk="1" hangingPunct="1">
              <a:lnSpc>
                <a:spcPct val="90000"/>
              </a:lnSpc>
            </a:pPr>
            <a:r>
              <a:rPr lang="en-US" sz="4800">
                <a:latin typeface="Arial Narrow" charset="0"/>
              </a:rPr>
              <a:t>The Fossil Record and Education</a:t>
            </a:r>
          </a:p>
        </p:txBody>
      </p:sp>
      <p:sp>
        <p:nvSpPr>
          <p:cNvPr id="44035" name="Rectangle 3"/>
          <p:cNvSpPr>
            <a:spLocks noGrp="1" noChangeArrowheads="1"/>
          </p:cNvSpPr>
          <p:nvPr>
            <p:ph type="body" idx="4294967295"/>
          </p:nvPr>
        </p:nvSpPr>
        <p:spPr>
          <a:xfrm>
            <a:off x="344488" y="2439988"/>
            <a:ext cx="8453437" cy="2576512"/>
          </a:xfrm>
        </p:spPr>
        <p:txBody>
          <a:bodyPr/>
          <a:lstStyle/>
          <a:p>
            <a:pPr marL="0" indent="0">
              <a:spcBef>
                <a:spcPct val="50000"/>
              </a:spcBef>
              <a:buClrTx/>
              <a:buSzTx/>
              <a:buFontTx/>
              <a:buNone/>
            </a:pPr>
            <a:r>
              <a:rPr lang="mr-IN" altLang="ja-JP">
                <a:latin typeface="Arial" charset="0"/>
              </a:rPr>
              <a:t>"</a:t>
            </a:r>
            <a:r>
              <a:rPr lang="en-US">
                <a:latin typeface="Arial" charset="0"/>
              </a:rPr>
              <a:t>Fossils offer the most direct evidence that evolution takes place….</a:t>
            </a:r>
          </a:p>
          <a:p>
            <a:pPr marL="0" indent="0">
              <a:spcBef>
                <a:spcPct val="50000"/>
              </a:spcBef>
              <a:buClrTx/>
              <a:buSzTx/>
              <a:buFontTx/>
              <a:buNone/>
            </a:pPr>
            <a:r>
              <a:rPr lang="en-US">
                <a:latin typeface="Arial" charset="0"/>
              </a:rPr>
              <a:t>Fossils, therefore, provide an actual record of Earth</a:t>
            </a:r>
            <a:r>
              <a:rPr lang="mr-IN" altLang="ja-JP">
                <a:latin typeface="Arial" charset="0"/>
              </a:rPr>
              <a:t>'</a:t>
            </a:r>
            <a:r>
              <a:rPr lang="en-US">
                <a:latin typeface="Arial" charset="0"/>
              </a:rPr>
              <a:t>s past life-forms. Change over time (evolution) can be seen in the fossil record.</a:t>
            </a:r>
            <a:r>
              <a:rPr lang="mr-IN" altLang="ja-JP">
                <a:latin typeface="Arial" charset="0"/>
              </a:rPr>
              <a:t>"</a:t>
            </a:r>
            <a:endParaRPr lang="en-US">
              <a:latin typeface="Arial" charset="0"/>
            </a:endParaRPr>
          </a:p>
        </p:txBody>
      </p:sp>
      <p:sp>
        <p:nvSpPr>
          <p:cNvPr id="44037" name="Text Box 5"/>
          <p:cNvSpPr txBox="1">
            <a:spLocks noChangeArrowheads="1"/>
          </p:cNvSpPr>
          <p:nvPr/>
        </p:nvSpPr>
        <p:spPr bwMode="auto">
          <a:xfrm>
            <a:off x="2674938" y="5475288"/>
            <a:ext cx="3697287" cy="730250"/>
          </a:xfrm>
          <a:prstGeom prst="rect">
            <a:avLst/>
          </a:prstGeom>
          <a:solidFill>
            <a:srgbClr val="000066"/>
          </a:solidFill>
          <a:ln w="2857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eaLnBrk="0" hangingPunct="0">
              <a:spcBef>
                <a:spcPct val="50000"/>
              </a:spcBef>
              <a:buClr>
                <a:schemeClr val="tx2"/>
              </a:buClr>
              <a:buSzPct val="75000"/>
              <a:buFont typeface="Wingdings" charset="2"/>
              <a:buNone/>
              <a:defRPr/>
            </a:pPr>
            <a:r>
              <a:rPr lang="en-US" sz="4000">
                <a:solidFill>
                  <a:srgbClr val="FFFFFF"/>
                </a:solidFill>
                <a:latin typeface="Tahoma" charset="-52"/>
                <a:ea typeface="+mn-ea"/>
                <a:cs typeface="+mn-cs"/>
              </a:rPr>
              <a:t>Is this true?</a:t>
            </a:r>
          </a:p>
        </p:txBody>
      </p:sp>
      <p:pic>
        <p:nvPicPr>
          <p:cNvPr id="2" name="Picture 8" descr="trilobit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013" y="57150"/>
            <a:ext cx="641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377825" y="1281113"/>
            <a:ext cx="83454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nSpc>
                <a:spcPct val="90000"/>
              </a:lnSpc>
              <a:spcBef>
                <a:spcPct val="50000"/>
              </a:spcBef>
            </a:pPr>
            <a:r>
              <a:rPr lang="en-US" i="1"/>
              <a:t>Biology: Principles and Explorations</a:t>
            </a:r>
            <a:r>
              <a:rPr lang="en-US"/>
              <a:t>, Holt, Rinehart, Winston, 2001, p. 283.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dissolve">
                                      <p:cBhvr>
                                        <p:cTn id="11" dur="500"/>
                                        <p:tgtEl>
                                          <p:spTgt spid="44035">
                                            <p:txEl>
                                              <p:pRg st="1" end="1"/>
                                            </p:txEl>
                                          </p:spTgt>
                                        </p:tgtEl>
                                      </p:cBhvr>
                                    </p:animEffect>
                                  </p:childTnLst>
                                </p:cTn>
                              </p:par>
                            </p:childTnLst>
                          </p:cTn>
                        </p:par>
                        <p:par>
                          <p:cTn id="12" fill="hold" nodeType="afterGroup">
                            <p:stCondLst>
                              <p:cond delay="1000"/>
                            </p:stCondLst>
                            <p:childTnLst>
                              <p:par>
                                <p:cTn id="13" presetID="17" presetClass="entr" presetSubtype="10" fill="hold" grpId="0" nodeType="afterEffect">
                                  <p:stCondLst>
                                    <p:cond delay="2000"/>
                                  </p:stCondLst>
                                  <p:childTnLst>
                                    <p:set>
                                      <p:cBhvr>
                                        <p:cTn id="14" dur="1" fill="hold">
                                          <p:stCondLst>
                                            <p:cond delay="0"/>
                                          </p:stCondLst>
                                        </p:cTn>
                                        <p:tgtEl>
                                          <p:spTgt spid="44037"/>
                                        </p:tgtEl>
                                        <p:attrNameLst>
                                          <p:attrName>style.visibility</p:attrName>
                                        </p:attrNameLst>
                                      </p:cBhvr>
                                      <p:to>
                                        <p:strVal val="visible"/>
                                      </p:to>
                                    </p:set>
                                    <p:anim calcmode="lin" valueType="num">
                                      <p:cBhvr>
                                        <p:cTn id="15" dur="500" fill="hold"/>
                                        <p:tgtEl>
                                          <p:spTgt spid="44037"/>
                                        </p:tgtEl>
                                        <p:attrNameLst>
                                          <p:attrName>ppt_w</p:attrName>
                                        </p:attrNameLst>
                                      </p:cBhvr>
                                      <p:tavLst>
                                        <p:tav tm="0">
                                          <p:val>
                                            <p:fltVal val="0"/>
                                          </p:val>
                                        </p:tav>
                                        <p:tav tm="100000">
                                          <p:val>
                                            <p:strVal val="#ppt_w"/>
                                          </p:val>
                                        </p:tav>
                                      </p:tavLst>
                                    </p:anim>
                                    <p:anim calcmode="lin" valueType="num">
                                      <p:cBhvr>
                                        <p:cTn id="16" dur="500" fill="hold"/>
                                        <p:tgtEl>
                                          <p:spTgt spid="440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advAuto="0"/>
      <p:bldP spid="44037"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2" name="Picture 19" descr="Sinornithosaur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08488" y="1303338"/>
            <a:ext cx="407670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11" descr="Microraapto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241425"/>
            <a:ext cx="36957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 Box 12"/>
          <p:cNvSpPr txBox="1">
            <a:spLocks noChangeArrowheads="1"/>
          </p:cNvSpPr>
          <p:nvPr/>
        </p:nvSpPr>
        <p:spPr bwMode="auto">
          <a:xfrm>
            <a:off x="854075" y="3959225"/>
            <a:ext cx="233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a:t>Microraptor</a:t>
            </a:r>
          </a:p>
        </p:txBody>
      </p:sp>
      <p:pic>
        <p:nvPicPr>
          <p:cNvPr id="107525" name="Picture 13" descr="Caudiptery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79800" y="4206875"/>
            <a:ext cx="3170238"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Text Box 14"/>
          <p:cNvSpPr txBox="1">
            <a:spLocks noChangeArrowheads="1"/>
          </p:cNvSpPr>
          <p:nvPr/>
        </p:nvSpPr>
        <p:spPr bwMode="auto">
          <a:xfrm>
            <a:off x="3151188" y="6130925"/>
            <a:ext cx="3092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200"/>
              <a:t>Caudopteryx</a:t>
            </a:r>
          </a:p>
        </p:txBody>
      </p:sp>
      <p:sp>
        <p:nvSpPr>
          <p:cNvPr id="367631" name="Rectangle 15"/>
          <p:cNvSpPr>
            <a:spLocks noGrp="1" noChangeArrowheads="1"/>
          </p:cNvSpPr>
          <p:nvPr>
            <p:ph type="title"/>
          </p:nvPr>
        </p:nvSpPr>
        <p:spPr>
          <a:xfrm>
            <a:off x="800100" y="0"/>
            <a:ext cx="7772400" cy="722313"/>
          </a:xfrm>
        </p:spPr>
        <p:txBody>
          <a:bodyPr/>
          <a:lstStyle/>
          <a:p>
            <a:pPr eaLnBrk="1" hangingPunct="1"/>
            <a:r>
              <a:rPr lang="en-US">
                <a:latin typeface="Arial Narrow" charset="0"/>
              </a:rPr>
              <a:t>Feathered Deceptions</a:t>
            </a:r>
          </a:p>
        </p:txBody>
      </p:sp>
      <p:sp>
        <p:nvSpPr>
          <p:cNvPr id="367632" name="AutoShape 16"/>
          <p:cNvSpPr>
            <a:spLocks noChangeArrowheads="1"/>
          </p:cNvSpPr>
          <p:nvPr/>
        </p:nvSpPr>
        <p:spPr bwMode="auto">
          <a:xfrm>
            <a:off x="1319213" y="714375"/>
            <a:ext cx="6491287" cy="120650"/>
          </a:xfrm>
          <a:prstGeom prst="roundRect">
            <a:avLst>
              <a:gd name="adj" fmla="val 16667"/>
            </a:avLst>
          </a:prstGeom>
          <a:gradFill rotWithShape="1">
            <a:gsLst>
              <a:gs pos="0">
                <a:srgbClr val="002F76"/>
              </a:gs>
              <a:gs pos="50000">
                <a:srgbClr val="0066FF"/>
              </a:gs>
              <a:gs pos="100000">
                <a:srgbClr val="002F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7529" name="Text Box 17"/>
          <p:cNvSpPr txBox="1">
            <a:spLocks noChangeArrowheads="1"/>
          </p:cNvSpPr>
          <p:nvPr/>
        </p:nvSpPr>
        <p:spPr bwMode="auto">
          <a:xfrm>
            <a:off x="1377950" y="765175"/>
            <a:ext cx="670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200"/>
              <a:t>Encyclopedia of Dinosaurs, 2002</a:t>
            </a:r>
          </a:p>
        </p:txBody>
      </p:sp>
      <p:sp>
        <p:nvSpPr>
          <p:cNvPr id="107530" name="Text Box 20"/>
          <p:cNvSpPr txBox="1">
            <a:spLocks noChangeArrowheads="1"/>
          </p:cNvSpPr>
          <p:nvPr/>
        </p:nvSpPr>
        <p:spPr bwMode="auto">
          <a:xfrm>
            <a:off x="5399088" y="4164013"/>
            <a:ext cx="355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a:t>Sinornithosaurus</a:t>
            </a:r>
          </a:p>
        </p:txBody>
      </p:sp>
      <p:sp>
        <p:nvSpPr>
          <p:cNvPr id="367634" name="WordArt 18"/>
          <p:cNvSpPr>
            <a:spLocks noChangeArrowheads="1" noChangeShapeType="1" noTextEdit="1"/>
          </p:cNvSpPr>
          <p:nvPr/>
        </p:nvSpPr>
        <p:spPr bwMode="auto">
          <a:xfrm>
            <a:off x="1579563" y="1304925"/>
            <a:ext cx="6070600" cy="5553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alpha val="50980"/>
                  </a:srgbClr>
                </a:solidFill>
                <a:latin typeface="Arial Narrow"/>
                <a:ea typeface="Arial Narrow"/>
                <a:cs typeface="Arial Narrow"/>
              </a:rPr>
              <a:t>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67632"/>
                                        </p:tgtEl>
                                        <p:attrNameLst>
                                          <p:attrName>style.visibility</p:attrName>
                                        </p:attrNameLst>
                                      </p:cBhvr>
                                      <p:to>
                                        <p:strVal val="visible"/>
                                      </p:to>
                                    </p:set>
                                    <p:anim calcmode="lin" valueType="num">
                                      <p:cBhvr>
                                        <p:cTn id="7" dur="500" fill="hold"/>
                                        <p:tgtEl>
                                          <p:spTgt spid="367632"/>
                                        </p:tgtEl>
                                        <p:attrNameLst>
                                          <p:attrName>ppt_w</p:attrName>
                                        </p:attrNameLst>
                                      </p:cBhvr>
                                      <p:tavLst>
                                        <p:tav tm="0">
                                          <p:val>
                                            <p:fltVal val="0"/>
                                          </p:val>
                                        </p:tav>
                                        <p:tav tm="100000">
                                          <p:val>
                                            <p:strVal val="#ppt_w"/>
                                          </p:val>
                                        </p:tav>
                                      </p:tavLst>
                                    </p:anim>
                                    <p:anim calcmode="lin" valueType="num">
                                      <p:cBhvr>
                                        <p:cTn id="8" dur="500" fill="hold"/>
                                        <p:tgtEl>
                                          <p:spTgt spid="36763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7634"/>
                                        </p:tgtEl>
                                        <p:attrNameLst>
                                          <p:attrName>style.visibility</p:attrName>
                                        </p:attrNameLst>
                                      </p:cBhvr>
                                      <p:to>
                                        <p:strVal val="visible"/>
                                      </p:to>
                                    </p:set>
                                    <p:anim calcmode="lin" valueType="num">
                                      <p:cBhvr>
                                        <p:cTn id="13" dur="500" fill="hold"/>
                                        <p:tgtEl>
                                          <p:spTgt spid="367634"/>
                                        </p:tgtEl>
                                        <p:attrNameLst>
                                          <p:attrName>ppt_w</p:attrName>
                                        </p:attrNameLst>
                                      </p:cBhvr>
                                      <p:tavLst>
                                        <p:tav tm="0">
                                          <p:val>
                                            <p:fltVal val="0"/>
                                          </p:val>
                                        </p:tav>
                                        <p:tav tm="100000">
                                          <p:val>
                                            <p:strVal val="#ppt_w"/>
                                          </p:val>
                                        </p:tav>
                                      </p:tavLst>
                                    </p:anim>
                                    <p:anim calcmode="lin" valueType="num">
                                      <p:cBhvr>
                                        <p:cTn id="14" dur="500" fill="hold"/>
                                        <p:tgtEl>
                                          <p:spTgt spid="3676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32" grpId="0" animBg="1"/>
      <p:bldP spid="36763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5" descr="Sinornithosauru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67300" y="3725863"/>
            <a:ext cx="407670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50" name="Rectangle 2"/>
          <p:cNvSpPr>
            <a:spLocks noGrp="1" noChangeArrowheads="1"/>
          </p:cNvSpPr>
          <p:nvPr>
            <p:ph type="title"/>
          </p:nvPr>
        </p:nvSpPr>
        <p:spPr/>
        <p:txBody>
          <a:bodyPr/>
          <a:lstStyle/>
          <a:p>
            <a:pPr eaLnBrk="1" hangingPunct="1"/>
            <a:r>
              <a:rPr lang="en-US">
                <a:latin typeface="Arial Narrow" charset="0"/>
              </a:rPr>
              <a:t>Evidence, Faith &amp; Deception</a:t>
            </a:r>
          </a:p>
        </p:txBody>
      </p:sp>
      <p:grpSp>
        <p:nvGrpSpPr>
          <p:cNvPr id="109572" name="Group 6"/>
          <p:cNvGrpSpPr>
            <a:grpSpLocks/>
          </p:cNvGrpSpPr>
          <p:nvPr/>
        </p:nvGrpSpPr>
        <p:grpSpPr bwMode="auto">
          <a:xfrm>
            <a:off x="627063" y="4484688"/>
            <a:ext cx="5011737" cy="1598612"/>
            <a:chOff x="359" y="2880"/>
            <a:chExt cx="3157" cy="1007"/>
          </a:xfrm>
        </p:grpSpPr>
        <p:pic>
          <p:nvPicPr>
            <p:cNvPr id="109579" name="Picture 7" descr="whale bon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 y="3041"/>
              <a:ext cx="3157"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9580" name="Rectangle 8"/>
            <p:cNvSpPr>
              <a:spLocks noChangeArrowheads="1"/>
            </p:cNvSpPr>
            <p:nvPr/>
          </p:nvSpPr>
          <p:spPr bwMode="auto">
            <a:xfrm>
              <a:off x="1152" y="2880"/>
              <a:ext cx="457" cy="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9573" name="Group 9"/>
          <p:cNvGrpSpPr>
            <a:grpSpLocks/>
          </p:cNvGrpSpPr>
          <p:nvPr/>
        </p:nvGrpSpPr>
        <p:grpSpPr bwMode="auto">
          <a:xfrm>
            <a:off x="1100138" y="1274763"/>
            <a:ext cx="6854825" cy="2601912"/>
            <a:chOff x="802" y="766"/>
            <a:chExt cx="4318" cy="1639"/>
          </a:xfrm>
        </p:grpSpPr>
        <p:grpSp>
          <p:nvGrpSpPr>
            <p:cNvPr id="109575" name="Group 10"/>
            <p:cNvGrpSpPr>
              <a:grpSpLocks/>
            </p:cNvGrpSpPr>
            <p:nvPr/>
          </p:nvGrpSpPr>
          <p:grpSpPr bwMode="auto">
            <a:xfrm>
              <a:off x="802" y="766"/>
              <a:ext cx="4318" cy="1639"/>
              <a:chOff x="920" y="794"/>
              <a:chExt cx="4090" cy="1529"/>
            </a:xfrm>
          </p:grpSpPr>
          <p:pic>
            <p:nvPicPr>
              <p:cNvPr id="109577" name="Picture 11" descr="horse evolution"/>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0" y="794"/>
                <a:ext cx="4074"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8" name="Rectangle 12"/>
              <p:cNvSpPr>
                <a:spLocks noChangeArrowheads="1"/>
              </p:cNvSpPr>
              <p:nvPr/>
            </p:nvSpPr>
            <p:spPr bwMode="auto">
              <a:xfrm>
                <a:off x="4014" y="1912"/>
                <a:ext cx="996" cy="4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9576" name="Rectangle 13"/>
            <p:cNvSpPr>
              <a:spLocks noChangeArrowheads="1"/>
            </p:cNvSpPr>
            <p:nvPr/>
          </p:nvSpPr>
          <p:spPr bwMode="auto">
            <a:xfrm>
              <a:off x="814" y="933"/>
              <a:ext cx="1709" cy="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37262" name="WordArt 14"/>
          <p:cNvSpPr>
            <a:spLocks noChangeArrowheads="1" noChangeShapeType="1" noTextEdit="1"/>
          </p:cNvSpPr>
          <p:nvPr/>
        </p:nvSpPr>
        <p:spPr bwMode="auto">
          <a:xfrm>
            <a:off x="1579563" y="1133475"/>
            <a:ext cx="6070600" cy="5553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alpha val="50980"/>
                  </a:srgbClr>
                </a:solidFill>
                <a:latin typeface="Arial Narrow"/>
                <a:ea typeface="Arial Narrow"/>
                <a:cs typeface="Arial Narrow"/>
              </a:rPr>
              <a:t>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7262"/>
                                        </p:tgtEl>
                                        <p:attrNameLst>
                                          <p:attrName>style.visibility</p:attrName>
                                        </p:attrNameLst>
                                      </p:cBhvr>
                                      <p:to>
                                        <p:strVal val="visible"/>
                                      </p:to>
                                    </p:set>
                                    <p:anim calcmode="lin" valueType="num">
                                      <p:cBhvr>
                                        <p:cTn id="7" dur="500" fill="hold"/>
                                        <p:tgtEl>
                                          <p:spTgt spid="437262"/>
                                        </p:tgtEl>
                                        <p:attrNameLst>
                                          <p:attrName>ppt_w</p:attrName>
                                        </p:attrNameLst>
                                      </p:cBhvr>
                                      <p:tavLst>
                                        <p:tav tm="0">
                                          <p:val>
                                            <p:fltVal val="0"/>
                                          </p:val>
                                        </p:tav>
                                        <p:tav tm="100000">
                                          <p:val>
                                            <p:strVal val="#ppt_w"/>
                                          </p:val>
                                        </p:tav>
                                      </p:tavLst>
                                    </p:anim>
                                    <p:anim calcmode="lin" valueType="num">
                                      <p:cBhvr>
                                        <p:cTn id="8" dur="500" fill="hold"/>
                                        <p:tgtEl>
                                          <p:spTgt spid="4372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6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r>
              <a:rPr lang="en-US">
                <a:latin typeface="Arial Narrow" charset="0"/>
              </a:rPr>
              <a:t>A New Discovery</a:t>
            </a:r>
          </a:p>
        </p:txBody>
      </p:sp>
      <p:sp>
        <p:nvSpPr>
          <p:cNvPr id="216067" name="Rectangle 3"/>
          <p:cNvSpPr>
            <a:spLocks noGrp="1" noChangeArrowheads="1"/>
          </p:cNvSpPr>
          <p:nvPr>
            <p:ph type="body" idx="1"/>
          </p:nvPr>
        </p:nvSpPr>
        <p:spPr>
          <a:xfrm>
            <a:off x="396875" y="4538663"/>
            <a:ext cx="8747125" cy="2319337"/>
          </a:xfrm>
        </p:spPr>
        <p:txBody>
          <a:bodyPr/>
          <a:lstStyle/>
          <a:p>
            <a:pPr eaLnBrk="1" hangingPunct="1">
              <a:lnSpc>
                <a:spcPct val="90000"/>
              </a:lnSpc>
            </a:pPr>
            <a:r>
              <a:rPr lang="en-US">
                <a:solidFill>
                  <a:schemeClr val="tx1"/>
                </a:solidFill>
                <a:latin typeface="Arial" charset="0"/>
              </a:rPr>
              <a:t>Birds already existed before Microraptor gui</a:t>
            </a:r>
          </a:p>
          <a:p>
            <a:pPr eaLnBrk="1" hangingPunct="1">
              <a:lnSpc>
                <a:spcPct val="90000"/>
              </a:lnSpc>
            </a:pPr>
            <a:r>
              <a:rPr lang="en-US">
                <a:solidFill>
                  <a:schemeClr val="tx1"/>
                </a:solidFill>
                <a:latin typeface="Arial" charset="0"/>
              </a:rPr>
              <a:t>Long feathers on the feet would be a hindrance</a:t>
            </a:r>
          </a:p>
          <a:p>
            <a:pPr eaLnBrk="1" hangingPunct="1">
              <a:lnSpc>
                <a:spcPct val="90000"/>
              </a:lnSpc>
            </a:pPr>
            <a:r>
              <a:rPr lang="en-US">
                <a:solidFill>
                  <a:schemeClr val="tx1"/>
                </a:solidFill>
                <a:latin typeface="Arial" charset="0"/>
              </a:rPr>
              <a:t>What is the source of new information?</a:t>
            </a:r>
          </a:p>
        </p:txBody>
      </p:sp>
      <p:pic>
        <p:nvPicPr>
          <p:cNvPr id="111620" name="Picture 4" descr="image: Dino Wing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0550" y="1122363"/>
            <a:ext cx="3233738" cy="3367087"/>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16071" name="Text Box 7"/>
          <p:cNvSpPr txBox="1">
            <a:spLocks noChangeArrowheads="1"/>
          </p:cNvSpPr>
          <p:nvPr/>
        </p:nvSpPr>
        <p:spPr bwMode="auto">
          <a:xfrm>
            <a:off x="4559300" y="2363788"/>
            <a:ext cx="33956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i="1">
                <a:solidFill>
                  <a:schemeClr val="tx1"/>
                </a:solidFill>
              </a:rPr>
              <a:t>Microraptor gui</a:t>
            </a:r>
          </a:p>
        </p:txBody>
      </p:sp>
      <p:sp>
        <p:nvSpPr>
          <p:cNvPr id="216072" name="Text Box 8"/>
          <p:cNvSpPr txBox="1">
            <a:spLocks noChangeArrowheads="1"/>
          </p:cNvSpPr>
          <p:nvPr/>
        </p:nvSpPr>
        <p:spPr bwMode="auto">
          <a:xfrm>
            <a:off x="4195763" y="1274763"/>
            <a:ext cx="41068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a:solidFill>
                  <a:schemeClr val="tx1"/>
                </a:solidFill>
              </a:rPr>
              <a:t>The find supports the gliding-in-trees model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6071"/>
                                        </p:tgtEl>
                                        <p:attrNameLst>
                                          <p:attrName>style.visibility</p:attrName>
                                        </p:attrNameLst>
                                      </p:cBhvr>
                                      <p:to>
                                        <p:strVal val="visible"/>
                                      </p:to>
                                    </p:set>
                                    <p:animEffect transition="in" filter="fade">
                                      <p:cBhvr>
                                        <p:cTn id="7" dur="500"/>
                                        <p:tgtEl>
                                          <p:spTgt spid="21607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6072"/>
                                        </p:tgtEl>
                                        <p:attrNameLst>
                                          <p:attrName>style.visibility</p:attrName>
                                        </p:attrNameLst>
                                      </p:cBhvr>
                                      <p:to>
                                        <p:strVal val="visible"/>
                                      </p:to>
                                    </p:set>
                                    <p:animEffect transition="in" filter="fade">
                                      <p:cBhvr>
                                        <p:cTn id="11" dur="500"/>
                                        <p:tgtEl>
                                          <p:spTgt spid="2160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16067">
                                            <p:txEl>
                                              <p:pRg st="0" end="0"/>
                                            </p:txEl>
                                          </p:spTgt>
                                        </p:tgtEl>
                                        <p:attrNameLst>
                                          <p:attrName>style.visibility</p:attrName>
                                        </p:attrNameLst>
                                      </p:cBhvr>
                                      <p:to>
                                        <p:strVal val="visible"/>
                                      </p:to>
                                    </p:set>
                                    <p:animEffect transition="in" filter="wipe(down)">
                                      <p:cBhvr>
                                        <p:cTn id="16" dur="500"/>
                                        <p:tgtEl>
                                          <p:spTgt spid="2160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6067">
                                            <p:txEl>
                                              <p:pRg st="1" end="1"/>
                                            </p:txEl>
                                          </p:spTgt>
                                        </p:tgtEl>
                                        <p:attrNameLst>
                                          <p:attrName>style.visibility</p:attrName>
                                        </p:attrNameLst>
                                      </p:cBhvr>
                                      <p:to>
                                        <p:strVal val="visible"/>
                                      </p:to>
                                    </p:set>
                                    <p:animEffect transition="in" filter="wipe(down)">
                                      <p:cBhvr>
                                        <p:cTn id="21" dur="500"/>
                                        <p:tgtEl>
                                          <p:spTgt spid="21606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6067">
                                            <p:txEl>
                                              <p:pRg st="2" end="2"/>
                                            </p:txEl>
                                          </p:spTgt>
                                        </p:tgtEl>
                                        <p:attrNameLst>
                                          <p:attrName>style.visibility</p:attrName>
                                        </p:attrNameLst>
                                      </p:cBhvr>
                                      <p:to>
                                        <p:strVal val="visible"/>
                                      </p:to>
                                    </p:set>
                                    <p:animEffect transition="in" filter="wipe(down)">
                                      <p:cBhvr>
                                        <p:cTn id="26" dur="500"/>
                                        <p:tgtEl>
                                          <p:spTgt spid="216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P spid="216071" grpId="0"/>
      <p:bldP spid="216072"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eaLnBrk="1" hangingPunct="1"/>
            <a:r>
              <a:rPr lang="en-US">
                <a:latin typeface="Arial Narrow" charset="0"/>
              </a:rPr>
              <a:t>Mutations</a:t>
            </a:r>
          </a:p>
        </p:txBody>
      </p:sp>
      <p:sp>
        <p:nvSpPr>
          <p:cNvPr id="361475" name="Rectangle 3"/>
          <p:cNvSpPr>
            <a:spLocks noGrp="1" noChangeArrowheads="1"/>
          </p:cNvSpPr>
          <p:nvPr>
            <p:ph type="body" idx="4294967295"/>
          </p:nvPr>
        </p:nvSpPr>
        <p:spPr>
          <a:xfrm>
            <a:off x="369888" y="2503488"/>
            <a:ext cx="8512175" cy="3665537"/>
          </a:xfrm>
        </p:spPr>
        <p:txBody>
          <a:bodyPr/>
          <a:lstStyle/>
          <a:p>
            <a:pPr marL="0" indent="0" eaLnBrk="1" hangingPunct="1">
              <a:lnSpc>
                <a:spcPct val="90000"/>
              </a:lnSpc>
              <a:buFont typeface="Wingdings" charset="0"/>
              <a:buNone/>
            </a:pPr>
            <a:r>
              <a:rPr lang="mr-IN" altLang="ja-JP">
                <a:latin typeface="Arial" charset="0"/>
                <a:cs typeface="Arial Unicode MS" charset="0"/>
              </a:rPr>
              <a:t>"</a:t>
            </a:r>
            <a:r>
              <a:rPr lang="en-US">
                <a:latin typeface="Arial" charset="0"/>
                <a:cs typeface="Arial Unicode MS" charset="0"/>
              </a:rPr>
              <a:t>Mutations are rare phenomena, and a simultaneous change of even two </a:t>
            </a:r>
            <a:r>
              <a:rPr lang="en-US" u="sng">
                <a:latin typeface="Arial" charset="0"/>
                <a:cs typeface="Arial Unicode MS" charset="0"/>
              </a:rPr>
              <a:t>amino acid</a:t>
            </a:r>
            <a:r>
              <a:rPr lang="en-US">
                <a:latin typeface="Arial" charset="0"/>
                <a:cs typeface="Arial Unicode MS" charset="0"/>
              </a:rPr>
              <a:t> residues in one protein is totally unlikely. …</a:t>
            </a:r>
          </a:p>
          <a:p>
            <a:pPr marL="0" indent="0" eaLnBrk="1" hangingPunct="1">
              <a:spcBef>
                <a:spcPct val="50000"/>
              </a:spcBef>
              <a:buFont typeface="Wingdings" charset="0"/>
              <a:buNone/>
            </a:pPr>
            <a:r>
              <a:rPr lang="en-US">
                <a:latin typeface="Arial" charset="0"/>
                <a:cs typeface="Arial Unicode MS" charset="0"/>
              </a:rPr>
              <a:t>One could think, for instance, that by constantly changing amino acids one by one, it will eventually be possible to change the entire sequence substantially…</a:t>
            </a:r>
          </a:p>
        </p:txBody>
      </p:sp>
      <p:sp>
        <p:nvSpPr>
          <p:cNvPr id="361476" name="Text Box 4"/>
          <p:cNvSpPr txBox="1">
            <a:spLocks noChangeArrowheads="1"/>
          </p:cNvSpPr>
          <p:nvPr/>
        </p:nvSpPr>
        <p:spPr bwMode="auto">
          <a:xfrm>
            <a:off x="557213" y="1158875"/>
            <a:ext cx="83042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2400">
                <a:solidFill>
                  <a:schemeClr val="tx1"/>
                </a:solidFill>
                <a:cs typeface="Times New Roman" charset="0"/>
              </a:rPr>
              <a:t>Maxim D. Frank-Kamenetski, </a:t>
            </a:r>
            <a:r>
              <a:rPr lang="en-US" sz="2400" i="1">
                <a:solidFill>
                  <a:schemeClr val="tx1"/>
                </a:solidFill>
                <a:cs typeface="Times New Roman" charset="0"/>
              </a:rPr>
              <a:t>Unraveling DNA</a:t>
            </a:r>
            <a:r>
              <a:rPr lang="en-US" sz="2400">
                <a:solidFill>
                  <a:schemeClr val="tx1"/>
                </a:solidFill>
                <a:cs typeface="Times New Roman" charset="0"/>
              </a:rPr>
              <a:t>, 1997, p. 72.</a:t>
            </a:r>
          </a:p>
          <a:p>
            <a:pPr eaLnBrk="1" hangingPunct="1">
              <a:spcBef>
                <a:spcPct val="20000"/>
              </a:spcBef>
            </a:pPr>
            <a:r>
              <a:rPr lang="en-US" sz="2400">
                <a:solidFill>
                  <a:schemeClr val="tx1"/>
                </a:solidFill>
                <a:cs typeface="Times New Roman" charset="0"/>
              </a:rPr>
              <a:t>(Professor at Brown U. Center for Advanced Biotechnology and Biomedical Engineering)</a:t>
            </a:r>
          </a:p>
        </p:txBody>
      </p:sp>
      <p:sp>
        <p:nvSpPr>
          <p:cNvPr id="361477" name="Text Box 5"/>
          <p:cNvSpPr txBox="1">
            <a:spLocks noChangeArrowheads="1"/>
          </p:cNvSpPr>
          <p:nvPr/>
        </p:nvSpPr>
        <p:spPr bwMode="auto">
          <a:xfrm>
            <a:off x="3033713" y="6186488"/>
            <a:ext cx="2830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2400">
                <a:solidFill>
                  <a:schemeClr val="tx1"/>
                </a:solidFill>
              </a:rPr>
              <a:t>continued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1476"/>
                                        </p:tgtEl>
                                        <p:attrNameLst>
                                          <p:attrName>style.visibility</p:attrName>
                                        </p:attrNameLst>
                                      </p:cBhvr>
                                      <p:to>
                                        <p:strVal val="visible"/>
                                      </p:to>
                                    </p:set>
                                    <p:animEffect transition="in" filter="dissolve">
                                      <p:cBhvr>
                                        <p:cTn id="7" dur="500"/>
                                        <p:tgtEl>
                                          <p:spTgt spid="361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1475">
                                            <p:txEl>
                                              <p:pRg st="0" end="0"/>
                                            </p:txEl>
                                          </p:spTgt>
                                        </p:tgtEl>
                                        <p:attrNameLst>
                                          <p:attrName>style.visibility</p:attrName>
                                        </p:attrNameLst>
                                      </p:cBhvr>
                                      <p:to>
                                        <p:strVal val="visible"/>
                                      </p:to>
                                    </p:set>
                                    <p:animEffect transition="in" filter="dissolve">
                                      <p:cBhvr>
                                        <p:cTn id="12" dur="500"/>
                                        <p:tgtEl>
                                          <p:spTgt spid="3614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1475">
                                            <p:txEl>
                                              <p:pRg st="1" end="1"/>
                                            </p:txEl>
                                          </p:spTgt>
                                        </p:tgtEl>
                                        <p:attrNameLst>
                                          <p:attrName>style.visibility</p:attrName>
                                        </p:attrNameLst>
                                      </p:cBhvr>
                                      <p:to>
                                        <p:strVal val="visible"/>
                                      </p:to>
                                    </p:set>
                                    <p:animEffect transition="in" filter="dissolve">
                                      <p:cBhvr>
                                        <p:cTn id="17" dur="500"/>
                                        <p:tgtEl>
                                          <p:spTgt spid="361475">
                                            <p:txEl>
                                              <p:pRg st="1" end="1"/>
                                            </p:txEl>
                                          </p:spTgt>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61477"/>
                                        </p:tgtEl>
                                        <p:attrNameLst>
                                          <p:attrName>style.visibility</p:attrName>
                                        </p:attrNameLst>
                                      </p:cBhvr>
                                      <p:to>
                                        <p:strVal val="visible"/>
                                      </p:to>
                                    </p:set>
                                    <p:animEffect transition="in" filter="fade">
                                      <p:cBhvr>
                                        <p:cTn id="21" dur="500"/>
                                        <p:tgtEl>
                                          <p:spTgt spid="361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autoUpdateAnimBg="0"/>
      <p:bldP spid="361476" grpId="0" autoUpdateAnimBg="0"/>
      <p:bldP spid="361477"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body" idx="4294967295"/>
          </p:nvPr>
        </p:nvSpPr>
        <p:spPr>
          <a:xfrm>
            <a:off x="666750" y="1285875"/>
            <a:ext cx="7772400" cy="3779838"/>
          </a:xfrm>
        </p:spPr>
        <p:txBody>
          <a:bodyPr/>
          <a:lstStyle/>
          <a:p>
            <a:pPr marL="0" indent="0" eaLnBrk="1" hangingPunct="1">
              <a:buFont typeface="Wingdings" charset="0"/>
              <a:buNone/>
            </a:pPr>
            <a:r>
              <a:rPr lang="en-US">
                <a:latin typeface="Arial" charset="0"/>
                <a:cs typeface="Arial Unicode MS" charset="0"/>
              </a:rPr>
              <a:t>These minor changes, however, are bound to eventually result in a situation in which the enzyme has ceased to perform its previous function but has not yet begun its </a:t>
            </a:r>
            <a:r>
              <a:rPr lang="mr-IN" altLang="ja-JP">
                <a:latin typeface="Arial" charset="0"/>
                <a:cs typeface="Arial Unicode MS" charset="0"/>
              </a:rPr>
              <a:t>'</a:t>
            </a:r>
            <a:r>
              <a:rPr lang="en-US">
                <a:latin typeface="Arial" charset="0"/>
                <a:cs typeface="Arial Unicode MS" charset="0"/>
              </a:rPr>
              <a:t>new duties</a:t>
            </a:r>
            <a:r>
              <a:rPr lang="mr-IN" altLang="ja-JP">
                <a:latin typeface="Arial" charset="0"/>
                <a:cs typeface="Arial Unicode MS" charset="0"/>
              </a:rPr>
              <a:t>'</a:t>
            </a:r>
            <a:r>
              <a:rPr lang="en-US">
                <a:latin typeface="Arial" charset="0"/>
                <a:cs typeface="Arial Unicode MS" charset="0"/>
              </a:rPr>
              <a:t>. It is at this point it will be destroyed – along with the organism carrying it.</a:t>
            </a:r>
            <a:r>
              <a:rPr lang="mr-IN" altLang="ja-JP">
                <a:latin typeface="Arial" charset="0"/>
                <a:cs typeface="Arial Unicode MS" charset="0"/>
              </a:rPr>
              <a:t>"</a:t>
            </a:r>
            <a:endParaRPr lang="en-US">
              <a:latin typeface="Arial" charset="0"/>
            </a:endParaRPr>
          </a:p>
        </p:txBody>
      </p:sp>
      <p:sp>
        <p:nvSpPr>
          <p:cNvPr id="113667" name="Rectangle 3"/>
          <p:cNvSpPr>
            <a:spLocks noChangeArrowheads="1"/>
          </p:cNvSpPr>
          <p:nvPr/>
        </p:nvSpPr>
        <p:spPr bwMode="auto">
          <a:xfrm flipV="1">
            <a:off x="0" y="0"/>
            <a:ext cx="9144000" cy="211138"/>
          </a:xfrm>
          <a:prstGeom prst="rect">
            <a:avLst/>
          </a:prstGeom>
          <a:gradFill rotWithShape="1">
            <a:gsLst>
              <a:gs pos="0">
                <a:srgbClr val="FFFFFF"/>
              </a:gs>
              <a:gs pos="100000">
                <a:srgbClr val="33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668" name="Rectangle 4"/>
          <p:cNvSpPr>
            <a:spLocks noChangeArrowheads="1"/>
          </p:cNvSpPr>
          <p:nvPr/>
        </p:nvSpPr>
        <p:spPr bwMode="auto">
          <a:xfrm>
            <a:off x="0" y="6646863"/>
            <a:ext cx="9144000" cy="211137"/>
          </a:xfrm>
          <a:prstGeom prst="rect">
            <a:avLst/>
          </a:prstGeom>
          <a:gradFill rotWithShape="1">
            <a:gsLst>
              <a:gs pos="0">
                <a:srgbClr val="FFFFFF"/>
              </a:gs>
              <a:gs pos="100000">
                <a:srgbClr val="33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13669" name="Picture 5" descr="trilobit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013" y="57150"/>
            <a:ext cx="641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en-US">
                <a:latin typeface="Arial Narrow" charset="0"/>
              </a:rPr>
              <a:t>Summary: Fossil Record</a:t>
            </a:r>
          </a:p>
        </p:txBody>
      </p:sp>
      <p:sp>
        <p:nvSpPr>
          <p:cNvPr id="214019" name="Rectangle 3"/>
          <p:cNvSpPr>
            <a:spLocks noGrp="1" noChangeArrowheads="1"/>
          </p:cNvSpPr>
          <p:nvPr>
            <p:ph type="body" idx="1"/>
          </p:nvPr>
        </p:nvSpPr>
        <p:spPr>
          <a:xfrm>
            <a:off x="354013" y="2563813"/>
            <a:ext cx="8589962" cy="3157537"/>
          </a:xfrm>
        </p:spPr>
        <p:txBody>
          <a:bodyPr/>
          <a:lstStyle/>
          <a:p>
            <a:pPr marL="0" indent="0" eaLnBrk="1" hangingPunct="1">
              <a:buFont typeface="Wingdings" charset="0"/>
              <a:buNone/>
            </a:pPr>
            <a:r>
              <a:rPr lang="mr-IN" altLang="ja-JP">
                <a:solidFill>
                  <a:schemeClr val="tx1"/>
                </a:solidFill>
                <a:latin typeface="Arial" charset="0"/>
              </a:rPr>
              <a:t>"</a:t>
            </a:r>
            <a:r>
              <a:rPr lang="en-US">
                <a:solidFill>
                  <a:schemeClr val="tx1"/>
                </a:solidFill>
                <a:latin typeface="Arial" charset="0"/>
              </a:rPr>
              <a:t>Given the fact of evolution, one would expect the fossils to document a gradual steady change from ancestral forms to the descendants. But this is not what the paleontologists finds. Instead, he or she finds gaps in just about every phyletic series.</a:t>
            </a:r>
            <a:r>
              <a:rPr lang="mr-IN" altLang="ja-JP">
                <a:solidFill>
                  <a:schemeClr val="tx1"/>
                </a:solidFill>
                <a:latin typeface="Arial" charset="0"/>
              </a:rPr>
              <a:t>"</a:t>
            </a:r>
            <a:endParaRPr lang="en-US">
              <a:solidFill>
                <a:schemeClr val="tx1"/>
              </a:solidFill>
              <a:latin typeface="Arial" charset="0"/>
            </a:endParaRPr>
          </a:p>
        </p:txBody>
      </p:sp>
      <p:sp>
        <p:nvSpPr>
          <p:cNvPr id="214020" name="Text Box 4"/>
          <p:cNvSpPr txBox="1">
            <a:spLocks noChangeArrowheads="1"/>
          </p:cNvSpPr>
          <p:nvPr/>
        </p:nvSpPr>
        <p:spPr bwMode="auto">
          <a:xfrm>
            <a:off x="550863" y="1263650"/>
            <a:ext cx="81137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2400">
                <a:solidFill>
                  <a:schemeClr val="tx1"/>
                </a:solidFill>
              </a:rPr>
              <a:t>Ernst Mayr (Professor Emeritus in the Museum of Comparative Zoology at Harvard University, Hailed as the Darwin of the 20</a:t>
            </a:r>
            <a:r>
              <a:rPr lang="en-US" sz="2400" baseline="30000">
                <a:solidFill>
                  <a:schemeClr val="tx1"/>
                </a:solidFill>
              </a:rPr>
              <a:t>th</a:t>
            </a:r>
            <a:r>
              <a:rPr lang="en-US" sz="2400">
                <a:solidFill>
                  <a:schemeClr val="tx1"/>
                </a:solidFill>
              </a:rPr>
              <a:t> century), </a:t>
            </a:r>
            <a:r>
              <a:rPr lang="en-US" sz="2400" i="1">
                <a:solidFill>
                  <a:schemeClr val="tx1"/>
                </a:solidFill>
              </a:rPr>
              <a:t>What Evolution Is</a:t>
            </a:r>
            <a:r>
              <a:rPr lang="en-US" sz="2400">
                <a:solidFill>
                  <a:schemeClr val="tx1"/>
                </a:solidFill>
              </a:rPr>
              <a:t>, 2001, p. 14.</a:t>
            </a:r>
          </a:p>
        </p:txBody>
      </p:sp>
      <p:sp>
        <p:nvSpPr>
          <p:cNvPr id="214021" name="Text Box 5"/>
          <p:cNvSpPr txBox="1">
            <a:spLocks noChangeArrowheads="1"/>
          </p:cNvSpPr>
          <p:nvPr/>
        </p:nvSpPr>
        <p:spPr bwMode="auto">
          <a:xfrm>
            <a:off x="1558925" y="5892800"/>
            <a:ext cx="6037263" cy="679450"/>
          </a:xfrm>
          <a:prstGeom prst="rect">
            <a:avLst/>
          </a:prstGeom>
          <a:solidFill>
            <a:srgbClr val="000066"/>
          </a:solidFill>
          <a:ln w="38100">
            <a:solidFill>
              <a:schemeClr val="accent2"/>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chemeClr val="bg1"/>
                </a:solidFill>
              </a:rPr>
              <a:t>Evolution is a matter of faith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020"/>
                                        </p:tgtEl>
                                        <p:attrNameLst>
                                          <p:attrName>style.visibility</p:attrName>
                                        </p:attrNameLst>
                                      </p:cBhvr>
                                      <p:to>
                                        <p:strVal val="visible"/>
                                      </p:to>
                                    </p:set>
                                    <p:animEffect transition="in" filter="fade">
                                      <p:cBhvr>
                                        <p:cTn id="7" dur="500"/>
                                        <p:tgtEl>
                                          <p:spTgt spid="2140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4019">
                                            <p:txEl>
                                              <p:pRg st="0" end="0"/>
                                            </p:txEl>
                                          </p:spTgt>
                                        </p:tgtEl>
                                        <p:attrNameLst>
                                          <p:attrName>style.visibility</p:attrName>
                                        </p:attrNameLst>
                                      </p:cBhvr>
                                      <p:to>
                                        <p:strVal val="visible"/>
                                      </p:to>
                                    </p:set>
                                    <p:animEffect transition="in" filter="fade">
                                      <p:cBhvr>
                                        <p:cTn id="12" dur="500"/>
                                        <p:tgtEl>
                                          <p:spTgt spid="2140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14021"/>
                                        </p:tgtEl>
                                        <p:attrNameLst>
                                          <p:attrName>style.visibility</p:attrName>
                                        </p:attrNameLst>
                                      </p:cBhvr>
                                      <p:to>
                                        <p:strVal val="visible"/>
                                      </p:to>
                                    </p:set>
                                    <p:anim calcmode="lin" valueType="num">
                                      <p:cBhvr>
                                        <p:cTn id="17" dur="500" fill="hold"/>
                                        <p:tgtEl>
                                          <p:spTgt spid="214021"/>
                                        </p:tgtEl>
                                        <p:attrNameLst>
                                          <p:attrName>ppt_w</p:attrName>
                                        </p:attrNameLst>
                                      </p:cBhvr>
                                      <p:tavLst>
                                        <p:tav tm="0">
                                          <p:val>
                                            <p:fltVal val="0"/>
                                          </p:val>
                                        </p:tav>
                                        <p:tav tm="100000">
                                          <p:val>
                                            <p:strVal val="#ppt_w"/>
                                          </p:val>
                                        </p:tav>
                                      </p:tavLst>
                                    </p:anim>
                                    <p:anim calcmode="lin" valueType="num">
                                      <p:cBhvr>
                                        <p:cTn id="18" dur="500" fill="hold"/>
                                        <p:tgtEl>
                                          <p:spTgt spid="2140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P spid="214020" grpId="0"/>
      <p:bldP spid="21402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361950" y="100013"/>
            <a:ext cx="8782050" cy="1041400"/>
          </a:xfrm>
        </p:spPr>
        <p:txBody>
          <a:bodyPr/>
          <a:lstStyle/>
          <a:p>
            <a:pPr eaLnBrk="1" hangingPunct="1">
              <a:lnSpc>
                <a:spcPct val="90000"/>
              </a:lnSpc>
            </a:pPr>
            <a:r>
              <a:rPr lang="en-US">
                <a:latin typeface="Arial Narrow" charset="0"/>
              </a:rPr>
              <a:t>What do the Facts Support?</a:t>
            </a:r>
          </a:p>
        </p:txBody>
      </p:sp>
      <p:sp>
        <p:nvSpPr>
          <p:cNvPr id="281603" name="Text Box 3"/>
          <p:cNvSpPr txBox="1">
            <a:spLocks noChangeArrowheads="1"/>
          </p:cNvSpPr>
          <p:nvPr/>
        </p:nvSpPr>
        <p:spPr bwMode="auto">
          <a:xfrm>
            <a:off x="1368425" y="5126038"/>
            <a:ext cx="6021388" cy="1219200"/>
          </a:xfrm>
          <a:prstGeom prst="rect">
            <a:avLst/>
          </a:prstGeom>
          <a:solidFill>
            <a:srgbClr val="000066"/>
          </a:solidFill>
          <a:ln w="2857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sz="3600">
                <a:solidFill>
                  <a:schemeClr val="bg1"/>
                </a:solidFill>
                <a:ea typeface="+mn-ea"/>
                <a:cs typeface="+mn-cs"/>
              </a:rPr>
              <a:t>Where are the thousands of observable intermediates?</a:t>
            </a:r>
          </a:p>
        </p:txBody>
      </p:sp>
      <p:pic>
        <p:nvPicPr>
          <p:cNvPr id="115716" name="Picture 4" descr="trilobit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013" y="57150"/>
            <a:ext cx="641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5" name="Text Box 5"/>
          <p:cNvSpPr txBox="1">
            <a:spLocks noChangeArrowheads="1"/>
          </p:cNvSpPr>
          <p:nvPr/>
        </p:nvSpPr>
        <p:spPr bwMode="auto">
          <a:xfrm>
            <a:off x="4673600" y="1363663"/>
            <a:ext cx="3932238" cy="557212"/>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grpSp>
        <p:nvGrpSpPr>
          <p:cNvPr id="2" name="Group 6"/>
          <p:cNvGrpSpPr>
            <a:grpSpLocks/>
          </p:cNvGrpSpPr>
          <p:nvPr/>
        </p:nvGrpSpPr>
        <p:grpSpPr bwMode="auto">
          <a:xfrm>
            <a:off x="361950" y="1363663"/>
            <a:ext cx="4306888" cy="2951162"/>
            <a:chOff x="228" y="859"/>
            <a:chExt cx="2713" cy="1859"/>
          </a:xfrm>
        </p:grpSpPr>
        <p:sp>
          <p:nvSpPr>
            <p:cNvPr id="115724" name="Text Box 7"/>
            <p:cNvSpPr txBox="1">
              <a:spLocks noChangeArrowheads="1"/>
            </p:cNvSpPr>
            <p:nvPr/>
          </p:nvSpPr>
          <p:spPr bwMode="auto">
            <a:xfrm>
              <a:off x="228" y="859"/>
              <a:ext cx="2707" cy="1859"/>
            </a:xfrm>
            <a:prstGeom prst="rect">
              <a:avLst/>
            </a:prstGeom>
            <a:solidFill>
              <a:srgbClr val="FFFFFF"/>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40000"/>
                </a:spcBef>
              </a:pPr>
              <a:r>
                <a:rPr lang="en-US"/>
                <a:t>Precambrian – Cambrian</a:t>
              </a:r>
            </a:p>
            <a:p>
              <a:pPr eaLnBrk="1" hangingPunct="1">
                <a:spcBef>
                  <a:spcPct val="40000"/>
                </a:spcBef>
              </a:pPr>
              <a:r>
                <a:rPr lang="en-US"/>
                <a:t>Invertebrate – Vertebrate</a:t>
              </a:r>
            </a:p>
            <a:p>
              <a:pPr eaLnBrk="1" hangingPunct="1">
                <a:spcBef>
                  <a:spcPct val="40000"/>
                </a:spcBef>
              </a:pPr>
              <a:r>
                <a:rPr lang="en-US"/>
                <a:t>Fish – Amphibian</a:t>
              </a:r>
            </a:p>
            <a:p>
              <a:pPr eaLnBrk="1" hangingPunct="1">
                <a:spcBef>
                  <a:spcPct val="40000"/>
                </a:spcBef>
              </a:pPr>
              <a:r>
                <a:rPr lang="en-US"/>
                <a:t>Horse and Whales</a:t>
              </a:r>
            </a:p>
            <a:p>
              <a:pPr eaLnBrk="1" hangingPunct="1">
                <a:spcBef>
                  <a:spcPct val="40000"/>
                </a:spcBef>
              </a:pPr>
              <a:r>
                <a:rPr lang="en-US"/>
                <a:t>Birds</a:t>
              </a:r>
            </a:p>
          </p:txBody>
        </p:sp>
        <p:sp>
          <p:nvSpPr>
            <p:cNvPr id="115725" name="Line 8"/>
            <p:cNvSpPr>
              <a:spLocks noChangeShapeType="1"/>
            </p:cNvSpPr>
            <p:nvPr/>
          </p:nvSpPr>
          <p:spPr bwMode="auto">
            <a:xfrm>
              <a:off x="229" y="1216"/>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6" name="Line 9"/>
            <p:cNvSpPr>
              <a:spLocks noChangeShapeType="1"/>
            </p:cNvSpPr>
            <p:nvPr/>
          </p:nvSpPr>
          <p:spPr bwMode="auto">
            <a:xfrm>
              <a:off x="235" y="1600"/>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7" name="Line 10"/>
            <p:cNvSpPr>
              <a:spLocks noChangeShapeType="1"/>
            </p:cNvSpPr>
            <p:nvPr/>
          </p:nvSpPr>
          <p:spPr bwMode="auto">
            <a:xfrm>
              <a:off x="233" y="1979"/>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8" name="Line 11"/>
            <p:cNvSpPr>
              <a:spLocks noChangeShapeType="1"/>
            </p:cNvSpPr>
            <p:nvPr/>
          </p:nvSpPr>
          <p:spPr bwMode="auto">
            <a:xfrm>
              <a:off x="234" y="2355"/>
              <a:ext cx="2706"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1612" name="Text Box 12"/>
          <p:cNvSpPr txBox="1">
            <a:spLocks noChangeArrowheads="1"/>
          </p:cNvSpPr>
          <p:nvPr/>
        </p:nvSpPr>
        <p:spPr bwMode="auto">
          <a:xfrm>
            <a:off x="4681538" y="1965325"/>
            <a:ext cx="3932237" cy="557213"/>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pic>
        <p:nvPicPr>
          <p:cNvPr id="281613" name="Picture 13" descr="bible"/>
          <p:cNvPicPr>
            <a:picLocks noChangeAspect="1" noChangeArrowheads="1"/>
          </p:cNvPicPr>
          <p:nvPr/>
        </p:nvPicPr>
        <p:blipFill>
          <a:blip r:embed="rId3" cstate="screen">
            <a:lum bright="16000" contrast="-6000"/>
            <a:extLst>
              <a:ext uri="{28A0092B-C50C-407E-A947-70E740481C1C}">
                <a14:useLocalDpi xmlns:a14="http://schemas.microsoft.com/office/drawing/2010/main"/>
              </a:ext>
            </a:extLst>
          </a:blip>
          <a:srcRect/>
          <a:stretch>
            <a:fillRect/>
          </a:stretch>
        </p:blipFill>
        <p:spPr bwMode="auto">
          <a:xfrm>
            <a:off x="7627938" y="4470400"/>
            <a:ext cx="9080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14" name="Text Box 14"/>
          <p:cNvSpPr txBox="1">
            <a:spLocks noChangeArrowheads="1"/>
          </p:cNvSpPr>
          <p:nvPr/>
        </p:nvSpPr>
        <p:spPr bwMode="auto">
          <a:xfrm>
            <a:off x="4673600" y="2552700"/>
            <a:ext cx="3932238" cy="557213"/>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sp>
        <p:nvSpPr>
          <p:cNvPr id="281615" name="Text Box 15"/>
          <p:cNvSpPr txBox="1">
            <a:spLocks noChangeArrowheads="1"/>
          </p:cNvSpPr>
          <p:nvPr/>
        </p:nvSpPr>
        <p:spPr bwMode="auto">
          <a:xfrm>
            <a:off x="4665663" y="3154363"/>
            <a:ext cx="3932237" cy="557212"/>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sp>
        <p:nvSpPr>
          <p:cNvPr id="281616" name="Text Box 16"/>
          <p:cNvSpPr txBox="1">
            <a:spLocks noChangeArrowheads="1"/>
          </p:cNvSpPr>
          <p:nvPr/>
        </p:nvSpPr>
        <p:spPr bwMode="auto">
          <a:xfrm>
            <a:off x="4687888" y="3756025"/>
            <a:ext cx="3932237" cy="557213"/>
          </a:xfrm>
          <a:prstGeom prst="rect">
            <a:avLst/>
          </a:prstGeom>
          <a:solidFill>
            <a:srgbClr val="660033"/>
          </a:solidFill>
          <a:ln w="38100">
            <a:solidFill>
              <a:srgbClr val="000066"/>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rgbClr val="FFFFFF"/>
                </a:solidFill>
              </a:rPr>
              <a:t>Created after their kind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81605"/>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81612"/>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81614"/>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8161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281616"/>
                                        </p:tgtEl>
                                        <p:attrNameLst>
                                          <p:attrName>style.visibility</p:attrName>
                                        </p:attrNameLst>
                                      </p:cBhvr>
                                      <p:to>
                                        <p:strVal val="visible"/>
                                      </p:to>
                                    </p:set>
                                    <p:anim calcmode="lin" valueType="num">
                                      <p:cBhvr>
                                        <p:cTn id="24" dur="500" fill="hold"/>
                                        <p:tgtEl>
                                          <p:spTgt spid="281616"/>
                                        </p:tgtEl>
                                        <p:attrNameLst>
                                          <p:attrName>ppt_w</p:attrName>
                                        </p:attrNameLst>
                                      </p:cBhvr>
                                      <p:tavLst>
                                        <p:tav tm="0">
                                          <p:val>
                                            <p:fltVal val="0"/>
                                          </p:val>
                                        </p:tav>
                                        <p:tav tm="100000">
                                          <p:val>
                                            <p:strVal val="#ppt_w"/>
                                          </p:val>
                                        </p:tav>
                                      </p:tavLst>
                                    </p:anim>
                                    <p:anim calcmode="lin" valueType="num">
                                      <p:cBhvr>
                                        <p:cTn id="25" dur="500" fill="hold"/>
                                        <p:tgtEl>
                                          <p:spTgt spid="281616"/>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500"/>
                            </p:stCondLst>
                            <p:childTnLst>
                              <p:par>
                                <p:cTn id="27" presetID="30" presetClass="entr" presetSubtype="0" fill="hold" nodeType="afterEffect">
                                  <p:stCondLst>
                                    <p:cond delay="0"/>
                                  </p:stCondLst>
                                  <p:childTnLst>
                                    <p:set>
                                      <p:cBhvr>
                                        <p:cTn id="28" dur="1" fill="hold">
                                          <p:stCondLst>
                                            <p:cond delay="0"/>
                                          </p:stCondLst>
                                        </p:cTn>
                                        <p:tgtEl>
                                          <p:spTgt spid="281613"/>
                                        </p:tgtEl>
                                        <p:attrNameLst>
                                          <p:attrName>style.visibility</p:attrName>
                                        </p:attrNameLst>
                                      </p:cBhvr>
                                      <p:to>
                                        <p:strVal val="visible"/>
                                      </p:to>
                                    </p:set>
                                    <p:animEffect transition="in" filter="fade">
                                      <p:cBhvr>
                                        <p:cTn id="29" dur="800" decel="100000"/>
                                        <p:tgtEl>
                                          <p:spTgt spid="281613"/>
                                        </p:tgtEl>
                                      </p:cBhvr>
                                    </p:animEffect>
                                    <p:anim calcmode="lin" valueType="num">
                                      <p:cBhvr>
                                        <p:cTn id="30" dur="800" decel="100000" fill="hold"/>
                                        <p:tgtEl>
                                          <p:spTgt spid="281613"/>
                                        </p:tgtEl>
                                        <p:attrNameLst>
                                          <p:attrName>style.rotation</p:attrName>
                                        </p:attrNameLst>
                                      </p:cBhvr>
                                      <p:tavLst>
                                        <p:tav tm="0">
                                          <p:val>
                                            <p:fltVal val="-90"/>
                                          </p:val>
                                        </p:tav>
                                        <p:tav tm="100000">
                                          <p:val>
                                            <p:fltVal val="0"/>
                                          </p:val>
                                        </p:tav>
                                      </p:tavLst>
                                    </p:anim>
                                    <p:anim calcmode="lin" valueType="num">
                                      <p:cBhvr>
                                        <p:cTn id="31" dur="800" decel="100000" fill="hold"/>
                                        <p:tgtEl>
                                          <p:spTgt spid="281613"/>
                                        </p:tgtEl>
                                        <p:attrNameLst>
                                          <p:attrName>ppt_x</p:attrName>
                                        </p:attrNameLst>
                                      </p:cBhvr>
                                      <p:tavLst>
                                        <p:tav tm="0">
                                          <p:val>
                                            <p:strVal val="#ppt_x+0.4"/>
                                          </p:val>
                                        </p:tav>
                                        <p:tav tm="100000">
                                          <p:val>
                                            <p:strVal val="#ppt_x-0.05"/>
                                          </p:val>
                                        </p:tav>
                                      </p:tavLst>
                                    </p:anim>
                                    <p:anim calcmode="lin" valueType="num">
                                      <p:cBhvr>
                                        <p:cTn id="32" dur="800" decel="100000" fill="hold"/>
                                        <p:tgtEl>
                                          <p:spTgt spid="2816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816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81613"/>
                                        </p:tgtEl>
                                        <p:attrNameLst>
                                          <p:attrName>ppt_y</p:attrName>
                                        </p:attrNameLst>
                                      </p:cBhvr>
                                      <p:tavLst>
                                        <p:tav tm="0">
                                          <p:val>
                                            <p:strVal val="#ppt_y+0.1"/>
                                          </p:val>
                                        </p:tav>
                                        <p:tav tm="100000">
                                          <p:val>
                                            <p:strVal val="#ppt_y"/>
                                          </p:val>
                                        </p:tav>
                                      </p:tavLst>
                                    </p:anim>
                                  </p:childTnLst>
                                </p:cTn>
                              </p:par>
                            </p:childTnLst>
                          </p:cTn>
                        </p:par>
                        <p:par>
                          <p:cTn id="35" fill="hold" nodeType="afterGroup">
                            <p:stCondLst>
                              <p:cond delay="1500"/>
                            </p:stCondLst>
                            <p:childTnLst>
                              <p:par>
                                <p:cTn id="36" presetID="17" presetClass="entr" presetSubtype="10" fill="hold" grpId="0" nodeType="afterEffect">
                                  <p:stCondLst>
                                    <p:cond delay="0"/>
                                  </p:stCondLst>
                                  <p:childTnLst>
                                    <p:set>
                                      <p:cBhvr>
                                        <p:cTn id="37" dur="1" fill="hold">
                                          <p:stCondLst>
                                            <p:cond delay="0"/>
                                          </p:stCondLst>
                                        </p:cTn>
                                        <p:tgtEl>
                                          <p:spTgt spid="281603"/>
                                        </p:tgtEl>
                                        <p:attrNameLst>
                                          <p:attrName>style.visibility</p:attrName>
                                        </p:attrNameLst>
                                      </p:cBhvr>
                                      <p:to>
                                        <p:strVal val="visible"/>
                                      </p:to>
                                    </p:set>
                                    <p:anim calcmode="lin" valueType="num">
                                      <p:cBhvr>
                                        <p:cTn id="38" dur="500" fill="hold"/>
                                        <p:tgtEl>
                                          <p:spTgt spid="281603"/>
                                        </p:tgtEl>
                                        <p:attrNameLst>
                                          <p:attrName>ppt_w</p:attrName>
                                        </p:attrNameLst>
                                      </p:cBhvr>
                                      <p:tavLst>
                                        <p:tav tm="0">
                                          <p:val>
                                            <p:fltVal val="0"/>
                                          </p:val>
                                        </p:tav>
                                        <p:tav tm="100000">
                                          <p:val>
                                            <p:strVal val="#ppt_w"/>
                                          </p:val>
                                        </p:tav>
                                      </p:tavLst>
                                    </p:anim>
                                    <p:anim calcmode="lin" valueType="num">
                                      <p:cBhvr>
                                        <p:cTn id="39" dur="500" fill="hold"/>
                                        <p:tgtEl>
                                          <p:spTgt spid="2816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animBg="1" autoUpdateAnimBg="0"/>
      <p:bldP spid="281605" grpId="0" animBg="1"/>
      <p:bldP spid="281612" grpId="0" animBg="1"/>
      <p:bldP spid="281614" grpId="0" animBg="1"/>
      <p:bldP spid="281615" grpId="0" animBg="1"/>
      <p:bldP spid="28161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noChangeArrowheads="1"/>
          </p:cNvSpPr>
          <p:nvPr>
            <p:ph type="title"/>
          </p:nvPr>
        </p:nvSpPr>
        <p:spPr/>
        <p:txBody>
          <a:bodyPr/>
          <a:lstStyle/>
          <a:p>
            <a:pPr eaLnBrk="1" hangingPunct="1"/>
            <a:r>
              <a:rPr lang="en-US">
                <a:latin typeface="Arial Narrow" charset="0"/>
              </a:rPr>
              <a:t>Mechanism for Change</a:t>
            </a:r>
          </a:p>
        </p:txBody>
      </p:sp>
      <p:sp>
        <p:nvSpPr>
          <p:cNvPr id="168965" name="Text Box 5"/>
          <p:cNvSpPr txBox="1">
            <a:spLocks noChangeArrowheads="1"/>
          </p:cNvSpPr>
          <p:nvPr/>
        </p:nvSpPr>
        <p:spPr bwMode="auto">
          <a:xfrm>
            <a:off x="595313" y="1065213"/>
            <a:ext cx="81724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572000" algn="l"/>
              </a:tabLst>
              <a:defRPr sz="2800">
                <a:solidFill>
                  <a:srgbClr val="000000"/>
                </a:solidFill>
                <a:latin typeface="Arial" charset="0"/>
                <a:ea typeface="ＭＳ Ｐゴシック" charset="0"/>
                <a:cs typeface="ＭＳ Ｐゴシック" charset="0"/>
              </a:defRPr>
            </a:lvl1pPr>
            <a:lvl2pPr marL="37931725" indent="-37474525" eaLnBrk="0" hangingPunct="0">
              <a:tabLst>
                <a:tab pos="4572000" algn="l"/>
              </a:tabLst>
              <a:defRPr sz="2800">
                <a:solidFill>
                  <a:srgbClr val="000000"/>
                </a:solidFill>
                <a:latin typeface="Arial" charset="0"/>
                <a:ea typeface="ＭＳ Ｐゴシック" charset="0"/>
              </a:defRPr>
            </a:lvl2pPr>
            <a:lvl3pPr eaLnBrk="0" hangingPunct="0">
              <a:tabLst>
                <a:tab pos="4572000" algn="l"/>
              </a:tabLst>
              <a:defRPr sz="2800">
                <a:solidFill>
                  <a:srgbClr val="000000"/>
                </a:solidFill>
                <a:latin typeface="Arial" charset="0"/>
                <a:ea typeface="ＭＳ Ｐゴシック" charset="0"/>
              </a:defRPr>
            </a:lvl3pPr>
            <a:lvl4pPr eaLnBrk="0" hangingPunct="0">
              <a:tabLst>
                <a:tab pos="4572000" algn="l"/>
              </a:tabLst>
              <a:defRPr sz="2800">
                <a:solidFill>
                  <a:srgbClr val="000000"/>
                </a:solidFill>
                <a:latin typeface="Arial" charset="0"/>
                <a:ea typeface="ＭＳ Ｐゴシック" charset="0"/>
              </a:defRPr>
            </a:lvl4pPr>
            <a:lvl5pPr eaLnBrk="0" hangingPunct="0">
              <a:tabLst>
                <a:tab pos="4572000" algn="l"/>
              </a:tabLst>
              <a:defRPr sz="2800">
                <a:solidFill>
                  <a:srgbClr val="000000"/>
                </a:solidFill>
                <a:latin typeface="Arial" charset="0"/>
                <a:ea typeface="ＭＳ Ｐゴシック" charset="0"/>
              </a:defRPr>
            </a:lvl5pPr>
            <a:lvl6pPr marL="457200" eaLnBrk="0" fontAlgn="base" hangingPunct="0">
              <a:spcBef>
                <a:spcPct val="0"/>
              </a:spcBef>
              <a:spcAft>
                <a:spcPct val="0"/>
              </a:spcAft>
              <a:tabLst>
                <a:tab pos="4572000" algn="l"/>
              </a:tabLst>
              <a:defRPr sz="2800">
                <a:solidFill>
                  <a:srgbClr val="000000"/>
                </a:solidFill>
                <a:latin typeface="Arial" charset="0"/>
                <a:ea typeface="ＭＳ Ｐゴシック" charset="0"/>
              </a:defRPr>
            </a:lvl6pPr>
            <a:lvl7pPr marL="914400" eaLnBrk="0" fontAlgn="base" hangingPunct="0">
              <a:spcBef>
                <a:spcPct val="0"/>
              </a:spcBef>
              <a:spcAft>
                <a:spcPct val="0"/>
              </a:spcAft>
              <a:tabLst>
                <a:tab pos="4572000" algn="l"/>
              </a:tabLst>
              <a:defRPr sz="2800">
                <a:solidFill>
                  <a:srgbClr val="000000"/>
                </a:solidFill>
                <a:latin typeface="Arial" charset="0"/>
                <a:ea typeface="ＭＳ Ｐゴシック" charset="0"/>
              </a:defRPr>
            </a:lvl7pPr>
            <a:lvl8pPr marL="1371600" eaLnBrk="0" fontAlgn="base" hangingPunct="0">
              <a:spcBef>
                <a:spcPct val="0"/>
              </a:spcBef>
              <a:spcAft>
                <a:spcPct val="0"/>
              </a:spcAft>
              <a:tabLst>
                <a:tab pos="4572000" algn="l"/>
              </a:tabLst>
              <a:defRPr sz="2800">
                <a:solidFill>
                  <a:srgbClr val="000000"/>
                </a:solidFill>
                <a:latin typeface="Arial" charset="0"/>
                <a:ea typeface="ＭＳ Ｐゴシック" charset="0"/>
              </a:defRPr>
            </a:lvl8pPr>
            <a:lvl9pPr marL="1828800" eaLnBrk="0" fontAlgn="base" hangingPunct="0">
              <a:spcBef>
                <a:spcPct val="0"/>
              </a:spcBef>
              <a:spcAft>
                <a:spcPct val="0"/>
              </a:spcAft>
              <a:tabLst>
                <a:tab pos="4572000" algn="l"/>
              </a:tabLst>
              <a:defRPr sz="2800">
                <a:solidFill>
                  <a:srgbClr val="000000"/>
                </a:solidFill>
                <a:latin typeface="Arial" charset="0"/>
                <a:ea typeface="ＭＳ Ｐゴシック" charset="0"/>
              </a:defRPr>
            </a:lvl9pPr>
          </a:lstStyle>
          <a:p>
            <a:pPr eaLnBrk="1" hangingPunct="1">
              <a:spcBef>
                <a:spcPct val="50000"/>
              </a:spcBef>
            </a:pPr>
            <a:r>
              <a:rPr lang="en-US" sz="3200"/>
              <a:t>Single cell	Invertebrate</a:t>
            </a:r>
          </a:p>
          <a:p>
            <a:pPr eaLnBrk="1" hangingPunct="1">
              <a:spcBef>
                <a:spcPct val="50000"/>
              </a:spcBef>
            </a:pPr>
            <a:r>
              <a:rPr lang="en-US" sz="3200"/>
              <a:t>Invertebrate	Vertebrate (fish)</a:t>
            </a:r>
          </a:p>
          <a:p>
            <a:pPr eaLnBrk="1" hangingPunct="1">
              <a:spcBef>
                <a:spcPct val="50000"/>
              </a:spcBef>
            </a:pPr>
            <a:r>
              <a:rPr lang="en-US" sz="3200"/>
              <a:t>Fish	Amphibian</a:t>
            </a:r>
          </a:p>
          <a:p>
            <a:pPr eaLnBrk="1" hangingPunct="1">
              <a:spcBef>
                <a:spcPct val="50000"/>
              </a:spcBef>
            </a:pPr>
            <a:r>
              <a:rPr lang="en-US" sz="3200"/>
              <a:t>Amphibian	reptile</a:t>
            </a:r>
          </a:p>
          <a:p>
            <a:pPr eaLnBrk="1" hangingPunct="1">
              <a:spcBef>
                <a:spcPct val="50000"/>
              </a:spcBef>
            </a:pPr>
            <a:r>
              <a:rPr lang="en-US" sz="3200"/>
              <a:t>Reptile	Bird/mammal</a:t>
            </a:r>
          </a:p>
          <a:p>
            <a:pPr eaLnBrk="1" hangingPunct="1">
              <a:spcBef>
                <a:spcPct val="50000"/>
              </a:spcBef>
            </a:pPr>
            <a:r>
              <a:rPr lang="en-US" sz="3200"/>
              <a:t>Ape-like creature	Human</a:t>
            </a:r>
          </a:p>
        </p:txBody>
      </p:sp>
      <p:sp>
        <p:nvSpPr>
          <p:cNvPr id="168966" name="Line 6"/>
          <p:cNvSpPr>
            <a:spLocks noChangeShapeType="1"/>
          </p:cNvSpPr>
          <p:nvPr/>
        </p:nvSpPr>
        <p:spPr bwMode="auto">
          <a:xfrm>
            <a:off x="2735263" y="1398588"/>
            <a:ext cx="2424112" cy="0"/>
          </a:xfrm>
          <a:prstGeom prst="line">
            <a:avLst/>
          </a:prstGeom>
          <a:noFill/>
          <a:ln w="76200">
            <a:solidFill>
              <a:srgbClr val="66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67" name="Line 7"/>
          <p:cNvSpPr>
            <a:spLocks noChangeShapeType="1"/>
          </p:cNvSpPr>
          <p:nvPr/>
        </p:nvSpPr>
        <p:spPr bwMode="auto">
          <a:xfrm>
            <a:off x="2982913" y="2146300"/>
            <a:ext cx="2176462" cy="0"/>
          </a:xfrm>
          <a:prstGeom prst="line">
            <a:avLst/>
          </a:prstGeom>
          <a:noFill/>
          <a:ln w="76200">
            <a:solidFill>
              <a:srgbClr val="66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68" name="Line 8"/>
          <p:cNvSpPr>
            <a:spLocks noChangeShapeType="1"/>
          </p:cNvSpPr>
          <p:nvPr/>
        </p:nvSpPr>
        <p:spPr bwMode="auto">
          <a:xfrm>
            <a:off x="1546225" y="2843213"/>
            <a:ext cx="3613150" cy="0"/>
          </a:xfrm>
          <a:prstGeom prst="line">
            <a:avLst/>
          </a:prstGeom>
          <a:noFill/>
          <a:ln w="76200">
            <a:solidFill>
              <a:srgbClr val="66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69" name="Line 9"/>
          <p:cNvSpPr>
            <a:spLocks noChangeShapeType="1"/>
          </p:cNvSpPr>
          <p:nvPr/>
        </p:nvSpPr>
        <p:spPr bwMode="auto">
          <a:xfrm>
            <a:off x="2735263" y="3598863"/>
            <a:ext cx="2424112" cy="0"/>
          </a:xfrm>
          <a:prstGeom prst="line">
            <a:avLst/>
          </a:prstGeom>
          <a:noFill/>
          <a:ln w="76200">
            <a:solidFill>
              <a:srgbClr val="66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70" name="Line 10"/>
          <p:cNvSpPr>
            <a:spLocks noChangeShapeType="1"/>
          </p:cNvSpPr>
          <p:nvPr/>
        </p:nvSpPr>
        <p:spPr bwMode="auto">
          <a:xfrm>
            <a:off x="2139950" y="4310063"/>
            <a:ext cx="3019425" cy="0"/>
          </a:xfrm>
          <a:prstGeom prst="line">
            <a:avLst/>
          </a:prstGeom>
          <a:noFill/>
          <a:ln w="76200">
            <a:solidFill>
              <a:srgbClr val="66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71" name="Line 11"/>
          <p:cNvSpPr>
            <a:spLocks noChangeShapeType="1"/>
          </p:cNvSpPr>
          <p:nvPr/>
        </p:nvSpPr>
        <p:spPr bwMode="auto">
          <a:xfrm>
            <a:off x="3867150" y="5064125"/>
            <a:ext cx="1292225" cy="0"/>
          </a:xfrm>
          <a:prstGeom prst="line">
            <a:avLst/>
          </a:prstGeom>
          <a:noFill/>
          <a:ln w="76200">
            <a:solidFill>
              <a:srgbClr val="66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976" name="Text Box 16"/>
          <p:cNvSpPr txBox="1">
            <a:spLocks noChangeArrowheads="1"/>
          </p:cNvSpPr>
          <p:nvPr/>
        </p:nvSpPr>
        <p:spPr bwMode="auto">
          <a:xfrm>
            <a:off x="1081088" y="5524500"/>
            <a:ext cx="6929437" cy="1095375"/>
          </a:xfrm>
          <a:prstGeom prst="rect">
            <a:avLst/>
          </a:prstGeom>
          <a:solidFill>
            <a:srgbClr val="000066"/>
          </a:solidFill>
          <a:ln w="2857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sz="3200">
                <a:solidFill>
                  <a:schemeClr val="bg1"/>
                </a:solidFill>
                <a:ea typeface="+mn-ea"/>
                <a:cs typeface="+mn-cs"/>
              </a:rPr>
              <a:t>What was the mechanism that could cause all this to happen?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8965"/>
                                        </p:tgtEl>
                                        <p:attrNameLst>
                                          <p:attrName>style.visibility</p:attrName>
                                        </p:attrNameLst>
                                      </p:cBhvr>
                                      <p:to>
                                        <p:strVal val="visible"/>
                                      </p:to>
                                    </p:set>
                                    <p:animEffect transition="in" filter="fade">
                                      <p:cBhvr>
                                        <p:cTn id="7" dur="500"/>
                                        <p:tgtEl>
                                          <p:spTgt spid="16896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8966"/>
                                        </p:tgtEl>
                                        <p:attrNameLst>
                                          <p:attrName>style.visibility</p:attrName>
                                        </p:attrNameLst>
                                      </p:cBhvr>
                                      <p:to>
                                        <p:strVal val="visible"/>
                                      </p:to>
                                    </p:set>
                                    <p:animEffect transition="in" filter="wipe(left)">
                                      <p:cBhvr>
                                        <p:cTn id="11" dur="500"/>
                                        <p:tgtEl>
                                          <p:spTgt spid="16896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8967"/>
                                        </p:tgtEl>
                                        <p:attrNameLst>
                                          <p:attrName>style.visibility</p:attrName>
                                        </p:attrNameLst>
                                      </p:cBhvr>
                                      <p:to>
                                        <p:strVal val="visible"/>
                                      </p:to>
                                    </p:set>
                                    <p:animEffect transition="in" filter="wipe(left)">
                                      <p:cBhvr>
                                        <p:cTn id="15" dur="500"/>
                                        <p:tgtEl>
                                          <p:spTgt spid="16896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8968"/>
                                        </p:tgtEl>
                                        <p:attrNameLst>
                                          <p:attrName>style.visibility</p:attrName>
                                        </p:attrNameLst>
                                      </p:cBhvr>
                                      <p:to>
                                        <p:strVal val="visible"/>
                                      </p:to>
                                    </p:set>
                                    <p:animEffect transition="in" filter="wipe(left)">
                                      <p:cBhvr>
                                        <p:cTn id="19" dur="500"/>
                                        <p:tgtEl>
                                          <p:spTgt spid="16896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68969"/>
                                        </p:tgtEl>
                                        <p:attrNameLst>
                                          <p:attrName>style.visibility</p:attrName>
                                        </p:attrNameLst>
                                      </p:cBhvr>
                                      <p:to>
                                        <p:strVal val="visible"/>
                                      </p:to>
                                    </p:set>
                                    <p:animEffect transition="in" filter="wipe(left)">
                                      <p:cBhvr>
                                        <p:cTn id="23" dur="500"/>
                                        <p:tgtEl>
                                          <p:spTgt spid="168969"/>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68970"/>
                                        </p:tgtEl>
                                        <p:attrNameLst>
                                          <p:attrName>style.visibility</p:attrName>
                                        </p:attrNameLst>
                                      </p:cBhvr>
                                      <p:to>
                                        <p:strVal val="visible"/>
                                      </p:to>
                                    </p:set>
                                    <p:animEffect transition="in" filter="wipe(left)">
                                      <p:cBhvr>
                                        <p:cTn id="27" dur="500"/>
                                        <p:tgtEl>
                                          <p:spTgt spid="168970"/>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68971"/>
                                        </p:tgtEl>
                                        <p:attrNameLst>
                                          <p:attrName>style.visibility</p:attrName>
                                        </p:attrNameLst>
                                      </p:cBhvr>
                                      <p:to>
                                        <p:strVal val="visible"/>
                                      </p:to>
                                    </p:set>
                                    <p:animEffect transition="in" filter="wipe(left)">
                                      <p:cBhvr>
                                        <p:cTn id="31" dur="500"/>
                                        <p:tgtEl>
                                          <p:spTgt spid="168971"/>
                                        </p:tgtEl>
                                      </p:cBhvr>
                                    </p:animEffect>
                                  </p:childTnLst>
                                </p:cTn>
                              </p:par>
                            </p:childTnLst>
                          </p:cTn>
                        </p:par>
                        <p:par>
                          <p:cTn id="32" fill="hold" nodeType="afterGroup">
                            <p:stCondLst>
                              <p:cond delay="3500"/>
                            </p:stCondLst>
                            <p:childTnLst>
                              <p:par>
                                <p:cTn id="33" presetID="17" presetClass="entr" presetSubtype="10" fill="hold" grpId="0" nodeType="afterEffect">
                                  <p:stCondLst>
                                    <p:cond delay="0"/>
                                  </p:stCondLst>
                                  <p:childTnLst>
                                    <p:set>
                                      <p:cBhvr>
                                        <p:cTn id="34" dur="1" fill="hold">
                                          <p:stCondLst>
                                            <p:cond delay="0"/>
                                          </p:stCondLst>
                                        </p:cTn>
                                        <p:tgtEl>
                                          <p:spTgt spid="168976"/>
                                        </p:tgtEl>
                                        <p:attrNameLst>
                                          <p:attrName>style.visibility</p:attrName>
                                        </p:attrNameLst>
                                      </p:cBhvr>
                                      <p:to>
                                        <p:strVal val="visible"/>
                                      </p:to>
                                    </p:set>
                                    <p:anim calcmode="lin" valueType="num">
                                      <p:cBhvr>
                                        <p:cTn id="35" dur="500" fill="hold"/>
                                        <p:tgtEl>
                                          <p:spTgt spid="168976"/>
                                        </p:tgtEl>
                                        <p:attrNameLst>
                                          <p:attrName>ppt_w</p:attrName>
                                        </p:attrNameLst>
                                      </p:cBhvr>
                                      <p:tavLst>
                                        <p:tav tm="0">
                                          <p:val>
                                            <p:fltVal val="0"/>
                                          </p:val>
                                        </p:tav>
                                        <p:tav tm="100000">
                                          <p:val>
                                            <p:strVal val="#ppt_w"/>
                                          </p:val>
                                        </p:tav>
                                      </p:tavLst>
                                    </p:anim>
                                    <p:anim calcmode="lin" valueType="num">
                                      <p:cBhvr>
                                        <p:cTn id="36" dur="500" fill="hold"/>
                                        <p:tgtEl>
                                          <p:spTgt spid="1689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p:bldP spid="168966" grpId="0" animBg="1"/>
      <p:bldP spid="168967" grpId="0" animBg="1"/>
      <p:bldP spid="168968" grpId="0" animBg="1"/>
      <p:bldP spid="168969" grpId="0" animBg="1"/>
      <p:bldP spid="168970" grpId="0" animBg="1"/>
      <p:bldP spid="168971" grpId="0" animBg="1"/>
      <p:bldP spid="168976"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3" name="Rectangle 1033"/>
          <p:cNvSpPr>
            <a:spLocks noGrp="1" noChangeArrowheads="1"/>
          </p:cNvSpPr>
          <p:nvPr>
            <p:ph type="title"/>
          </p:nvPr>
        </p:nvSpPr>
        <p:spPr/>
        <p:txBody>
          <a:bodyPr/>
          <a:lstStyle/>
          <a:p>
            <a:pPr eaLnBrk="1" hangingPunct="1"/>
            <a:r>
              <a:rPr lang="en-US">
                <a:latin typeface="Arial Narrow" charset="0"/>
              </a:rPr>
              <a:t>Natural Selection</a:t>
            </a:r>
          </a:p>
        </p:txBody>
      </p:sp>
      <p:sp>
        <p:nvSpPr>
          <p:cNvPr id="21507" name="Rectangle 1027"/>
          <p:cNvSpPr>
            <a:spLocks noGrp="1" noChangeArrowheads="1"/>
          </p:cNvSpPr>
          <p:nvPr>
            <p:ph type="body" idx="4294967295"/>
          </p:nvPr>
        </p:nvSpPr>
        <p:spPr>
          <a:xfrm>
            <a:off x="674688" y="1436688"/>
            <a:ext cx="7772400" cy="1514475"/>
          </a:xfrm>
        </p:spPr>
        <p:txBody>
          <a:bodyPr/>
          <a:lstStyle/>
          <a:p>
            <a:pPr eaLnBrk="1" hangingPunct="1"/>
            <a:r>
              <a:rPr lang="en-US">
                <a:latin typeface="Arial" charset="0"/>
              </a:rPr>
              <a:t>Ability to adapt to the environment</a:t>
            </a:r>
          </a:p>
          <a:p>
            <a:pPr eaLnBrk="1" hangingPunct="1"/>
            <a:r>
              <a:rPr lang="en-US">
                <a:latin typeface="Arial" charset="0"/>
              </a:rPr>
              <a:t>Survival of the fittest</a:t>
            </a:r>
          </a:p>
        </p:txBody>
      </p:sp>
      <p:sp>
        <p:nvSpPr>
          <p:cNvPr id="21509" name="Text Box 1029"/>
          <p:cNvSpPr txBox="1">
            <a:spLocks noChangeArrowheads="1"/>
          </p:cNvSpPr>
          <p:nvPr/>
        </p:nvSpPr>
        <p:spPr bwMode="auto">
          <a:xfrm>
            <a:off x="1057275" y="2800350"/>
            <a:ext cx="7015163" cy="1095375"/>
          </a:xfrm>
          <a:prstGeom prst="rect">
            <a:avLst/>
          </a:prstGeom>
          <a:solidFill>
            <a:srgbClr val="000066"/>
          </a:solidFill>
          <a:ln w="2857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200">
                <a:solidFill>
                  <a:schemeClr val="bg1"/>
                </a:solidFill>
                <a:cs typeface="Arial Unicode MS" charset="0"/>
              </a:rPr>
              <a:t>Can natural selection cause one kind (species) to become a new kind?</a:t>
            </a:r>
            <a:endParaRPr lang="en-US" sz="3200">
              <a:solidFill>
                <a:schemeClr val="bg1"/>
              </a:solidFill>
              <a:ea typeface="Arial Unicode MS" charset="0"/>
              <a:cs typeface="Arial Unicode MS" charset="0"/>
            </a:endParaRPr>
          </a:p>
        </p:txBody>
      </p:sp>
      <p:sp>
        <p:nvSpPr>
          <p:cNvPr id="21511" name="WordArt 1031"/>
          <p:cNvSpPr>
            <a:spLocks noChangeArrowheads="1" noChangeShapeType="1" noTextEdit="1"/>
          </p:cNvSpPr>
          <p:nvPr/>
        </p:nvSpPr>
        <p:spPr bwMode="auto">
          <a:xfrm>
            <a:off x="3852863" y="4119563"/>
            <a:ext cx="1238250" cy="660400"/>
          </a:xfrm>
          <a:prstGeom prst="rect">
            <a:avLst/>
          </a:prstGeom>
        </p:spPr>
        <p:txBody>
          <a:bodyPr wrap="none" fromWordArt="1">
            <a:prstTxWarp prst="textPlain">
              <a:avLst>
                <a:gd name="adj" fmla="val 50000"/>
              </a:avLst>
            </a:prstTxWarp>
            <a:scene3d>
              <a:camera prst="legacyPerspectiveTop"/>
              <a:lightRig rig="legacyFlat3" dir="b"/>
            </a:scene3d>
            <a:sp3d extrusionH="887400" prstMaterial="legacyMatte">
              <a:extrusionClr>
                <a:srgbClr val="66FF99"/>
              </a:extrusionClr>
            </a:sp3d>
          </a:bodyPr>
          <a:lstStyle/>
          <a:p>
            <a:pPr algn="ctr"/>
            <a:r>
              <a:rPr lang="en-US" sz="3600" kern="10">
                <a:ln w="9525">
                  <a:round/>
                  <a:headEnd/>
                  <a:tailEnd/>
                </a:ln>
                <a:solidFill>
                  <a:srgbClr val="FF0000"/>
                </a:solidFill>
                <a:latin typeface="Arial Black"/>
                <a:ea typeface="Arial Black"/>
                <a:cs typeface="Arial Black"/>
              </a:rPr>
              <a:t>No</a:t>
            </a:r>
          </a:p>
        </p:txBody>
      </p:sp>
      <p:sp>
        <p:nvSpPr>
          <p:cNvPr id="21512" name="Text Box 1032"/>
          <p:cNvSpPr txBox="1">
            <a:spLocks noChangeArrowheads="1"/>
          </p:cNvSpPr>
          <p:nvPr/>
        </p:nvSpPr>
        <p:spPr bwMode="auto">
          <a:xfrm>
            <a:off x="2728913" y="1014413"/>
            <a:ext cx="3686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200" b="1">
                <a:solidFill>
                  <a:srgbClr val="000066"/>
                </a:solidFill>
              </a:rPr>
              <a:t>Genetic Variation</a:t>
            </a:r>
          </a:p>
        </p:txBody>
      </p:sp>
      <p:sp>
        <p:nvSpPr>
          <p:cNvPr id="21514" name="Rectangle 1034"/>
          <p:cNvSpPr>
            <a:spLocks noChangeArrowheads="1"/>
          </p:cNvSpPr>
          <p:nvPr/>
        </p:nvSpPr>
        <p:spPr bwMode="auto">
          <a:xfrm>
            <a:off x="333375" y="4894263"/>
            <a:ext cx="8229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spcBef>
                <a:spcPct val="20000"/>
              </a:spcBef>
              <a:buClr>
                <a:srgbClr val="000066"/>
              </a:buClr>
              <a:buSzPct val="70000"/>
              <a:buFont typeface="Wingdings" charset="0"/>
              <a:buChar char="u"/>
            </a:pPr>
            <a:r>
              <a:rPr lang="en-US" sz="3200"/>
              <a:t>Can only select from existing information</a:t>
            </a:r>
          </a:p>
          <a:p>
            <a:pPr marL="457200" indent="-457200">
              <a:lnSpc>
                <a:spcPct val="90000"/>
              </a:lnSpc>
              <a:spcBef>
                <a:spcPct val="20000"/>
              </a:spcBef>
              <a:buClr>
                <a:srgbClr val="000066"/>
              </a:buClr>
              <a:buSzPct val="70000"/>
              <a:buFont typeface="Wingdings" charset="0"/>
              <a:buChar char="u"/>
            </a:pPr>
            <a:r>
              <a:rPr lang="en-US" sz="3200"/>
              <a:t>Can cause a loss of information</a:t>
            </a:r>
          </a:p>
          <a:p>
            <a:pPr marL="457200" indent="-457200">
              <a:lnSpc>
                <a:spcPct val="90000"/>
              </a:lnSpc>
              <a:spcBef>
                <a:spcPct val="20000"/>
              </a:spcBef>
              <a:buClr>
                <a:srgbClr val="000066"/>
              </a:buClr>
              <a:buSzPct val="70000"/>
              <a:buFont typeface="Wingdings" charset="0"/>
              <a:buChar char="u"/>
            </a:pPr>
            <a:r>
              <a:rPr lang="en-US" sz="3200"/>
              <a:t>Has no foresight into the future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slide(fromBottom)">
                                      <p:cBhvr>
                                        <p:cTn id="7" dur="500"/>
                                        <p:tgtEl>
                                          <p:spTgt spid="21512"/>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slide(fromBottom)">
                                      <p:cBhvr>
                                        <p:cTn id="11" dur="500"/>
                                        <p:tgtEl>
                                          <p:spTgt spid="21507">
                                            <p:txEl>
                                              <p:pRg st="0" end="0"/>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5" dur="500"/>
                                        <p:tgtEl>
                                          <p:spTgt spid="2150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1509"/>
                                        </p:tgtEl>
                                        <p:attrNameLst>
                                          <p:attrName>style.visibility</p:attrName>
                                        </p:attrNameLst>
                                      </p:cBhvr>
                                      <p:to>
                                        <p:strVal val="visible"/>
                                      </p:to>
                                    </p:set>
                                    <p:anim calcmode="lin" valueType="num">
                                      <p:cBhvr>
                                        <p:cTn id="20" dur="500" fill="hold"/>
                                        <p:tgtEl>
                                          <p:spTgt spid="21509"/>
                                        </p:tgtEl>
                                        <p:attrNameLst>
                                          <p:attrName>ppt_w</p:attrName>
                                        </p:attrNameLst>
                                      </p:cBhvr>
                                      <p:tavLst>
                                        <p:tav tm="0">
                                          <p:val>
                                            <p:fltVal val="0"/>
                                          </p:val>
                                        </p:tav>
                                        <p:tav tm="100000">
                                          <p:val>
                                            <p:strVal val="#ppt_w"/>
                                          </p:val>
                                        </p:tav>
                                      </p:tavLst>
                                    </p:anim>
                                    <p:anim calcmode="lin" valueType="num">
                                      <p:cBhvr>
                                        <p:cTn id="21" dur="500" fill="hold"/>
                                        <p:tgtEl>
                                          <p:spTgt spid="21509"/>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1511"/>
                                        </p:tgtEl>
                                        <p:attrNameLst>
                                          <p:attrName>style.visibility</p:attrName>
                                        </p:attrNameLst>
                                      </p:cBhvr>
                                      <p:to>
                                        <p:strVal val="visible"/>
                                      </p:to>
                                    </p:set>
                                    <p:anim calcmode="lin" valueType="num">
                                      <p:cBhvr>
                                        <p:cTn id="26" dur="500" fill="hold"/>
                                        <p:tgtEl>
                                          <p:spTgt spid="21511"/>
                                        </p:tgtEl>
                                        <p:attrNameLst>
                                          <p:attrName>ppt_w</p:attrName>
                                        </p:attrNameLst>
                                      </p:cBhvr>
                                      <p:tavLst>
                                        <p:tav tm="0">
                                          <p:val>
                                            <p:fltVal val="0"/>
                                          </p:val>
                                        </p:tav>
                                        <p:tav tm="100000">
                                          <p:val>
                                            <p:strVal val="#ppt_w"/>
                                          </p:val>
                                        </p:tav>
                                      </p:tavLst>
                                    </p:anim>
                                    <p:anim calcmode="lin" valueType="num">
                                      <p:cBhvr>
                                        <p:cTn id="27" dur="500" fill="hold"/>
                                        <p:tgtEl>
                                          <p:spTgt spid="21511"/>
                                        </p:tgtEl>
                                        <p:attrNameLst>
                                          <p:attrName>ppt_h</p:attrName>
                                        </p:attrNameLst>
                                      </p:cBhvr>
                                      <p:tavLst>
                                        <p:tav tm="0">
                                          <p:val>
                                            <p:fltVal val="0"/>
                                          </p:val>
                                        </p:tav>
                                        <p:tav tm="100000">
                                          <p:val>
                                            <p:strVal val="#ppt_h"/>
                                          </p:val>
                                        </p:tav>
                                      </p:tavLst>
                                    </p:anim>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1514"/>
                                        </p:tgtEl>
                                        <p:attrNameLst>
                                          <p:attrName>style.visibility</p:attrName>
                                        </p:attrNameLst>
                                      </p:cBhvr>
                                      <p:to>
                                        <p:strVal val="visible"/>
                                      </p:to>
                                    </p:set>
                                    <p:animEffect transition="in" filter="fade">
                                      <p:cBhvr>
                                        <p:cTn id="31"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advAuto="0"/>
      <p:bldP spid="21509" grpId="0" animBg="1" autoUpdateAnimBg="0"/>
      <p:bldP spid="21511" grpId="0" animBg="1"/>
      <p:bldP spid="21512" grpId="0" autoUpdateAnimBg="0"/>
      <p:bldP spid="21514"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0" y="0"/>
            <a:ext cx="9144000" cy="1143000"/>
          </a:xfrm>
        </p:spPr>
        <p:txBody>
          <a:bodyPr/>
          <a:lstStyle/>
          <a:p>
            <a:pPr eaLnBrk="1" hangingPunct="1"/>
            <a:r>
              <a:rPr lang="en-US">
                <a:latin typeface="Arial Narrow" charset="0"/>
              </a:rPr>
              <a:t>Natural Selection and Mutations</a:t>
            </a:r>
          </a:p>
        </p:txBody>
      </p:sp>
      <p:sp>
        <p:nvSpPr>
          <p:cNvPr id="118787" name="Text Box 3"/>
          <p:cNvSpPr txBox="1">
            <a:spLocks noChangeArrowheads="1"/>
          </p:cNvSpPr>
          <p:nvPr/>
        </p:nvSpPr>
        <p:spPr bwMode="auto">
          <a:xfrm>
            <a:off x="342900" y="1200150"/>
            <a:ext cx="11620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r" eaLnBrk="1" hangingPunct="1">
              <a:lnSpc>
                <a:spcPct val="150000"/>
              </a:lnSpc>
              <a:spcBef>
                <a:spcPct val="50000"/>
              </a:spcBef>
            </a:pPr>
            <a:endParaRPr lang="en-US" sz="2400">
              <a:solidFill>
                <a:srgbClr val="FFFFFF"/>
              </a:solidFill>
            </a:endParaRPr>
          </a:p>
        </p:txBody>
      </p:sp>
      <p:sp>
        <p:nvSpPr>
          <p:cNvPr id="357380" name="Rectangle 4"/>
          <p:cNvSpPr>
            <a:spLocks noChangeArrowheads="1"/>
          </p:cNvSpPr>
          <p:nvPr/>
        </p:nvSpPr>
        <p:spPr bwMode="auto">
          <a:xfrm>
            <a:off x="1600200" y="1504950"/>
            <a:ext cx="6534150" cy="4572000"/>
          </a:xfrm>
          <a:prstGeom prst="rect">
            <a:avLst/>
          </a:prstGeom>
          <a:solidFill>
            <a:schemeClr val="bg1"/>
          </a:solidFill>
          <a:ln w="2857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defRPr/>
            </a:pPr>
            <a:endParaRPr lang="en-US">
              <a:ea typeface="+mn-ea"/>
              <a:cs typeface="+mn-cs"/>
            </a:endParaRPr>
          </a:p>
        </p:txBody>
      </p:sp>
      <p:sp>
        <p:nvSpPr>
          <p:cNvPr id="118789" name="Text Box 5"/>
          <p:cNvSpPr txBox="1">
            <a:spLocks noChangeArrowheads="1"/>
          </p:cNvSpPr>
          <p:nvPr/>
        </p:nvSpPr>
        <p:spPr bwMode="auto">
          <a:xfrm>
            <a:off x="1371600" y="6153150"/>
            <a:ext cx="6877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chemeClr val="tx1"/>
                </a:solidFill>
              </a:rPr>
              <a:t>Time</a:t>
            </a:r>
          </a:p>
        </p:txBody>
      </p:sp>
      <p:grpSp>
        <p:nvGrpSpPr>
          <p:cNvPr id="118790" name="Group 6"/>
          <p:cNvGrpSpPr>
            <a:grpSpLocks/>
          </p:cNvGrpSpPr>
          <p:nvPr/>
        </p:nvGrpSpPr>
        <p:grpSpPr bwMode="auto">
          <a:xfrm>
            <a:off x="1606550" y="1981200"/>
            <a:ext cx="190500" cy="3670300"/>
            <a:chOff x="1216" y="1152"/>
            <a:chExt cx="120" cy="2312"/>
          </a:xfrm>
        </p:grpSpPr>
        <p:sp>
          <p:nvSpPr>
            <p:cNvPr id="118806" name="Line 7"/>
            <p:cNvSpPr>
              <a:spLocks noChangeShapeType="1"/>
            </p:cNvSpPr>
            <p:nvPr/>
          </p:nvSpPr>
          <p:spPr bwMode="auto">
            <a:xfrm>
              <a:off x="1216" y="1152"/>
              <a:ext cx="12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7" name="Line 8"/>
            <p:cNvSpPr>
              <a:spLocks noChangeShapeType="1"/>
            </p:cNvSpPr>
            <p:nvPr/>
          </p:nvSpPr>
          <p:spPr bwMode="auto">
            <a:xfrm>
              <a:off x="1216" y="1344"/>
              <a:ext cx="12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8" name="Line 9"/>
            <p:cNvSpPr>
              <a:spLocks noChangeShapeType="1"/>
            </p:cNvSpPr>
            <p:nvPr/>
          </p:nvSpPr>
          <p:spPr bwMode="auto">
            <a:xfrm>
              <a:off x="1216" y="1592"/>
              <a:ext cx="12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9" name="Line 10"/>
            <p:cNvSpPr>
              <a:spLocks noChangeShapeType="1"/>
            </p:cNvSpPr>
            <p:nvPr/>
          </p:nvSpPr>
          <p:spPr bwMode="auto">
            <a:xfrm>
              <a:off x="1216" y="1816"/>
              <a:ext cx="12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0" name="Line 11"/>
            <p:cNvSpPr>
              <a:spLocks noChangeShapeType="1"/>
            </p:cNvSpPr>
            <p:nvPr/>
          </p:nvSpPr>
          <p:spPr bwMode="auto">
            <a:xfrm>
              <a:off x="1216" y="2056"/>
              <a:ext cx="12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1" name="Line 12"/>
            <p:cNvSpPr>
              <a:spLocks noChangeShapeType="1"/>
            </p:cNvSpPr>
            <p:nvPr/>
          </p:nvSpPr>
          <p:spPr bwMode="auto">
            <a:xfrm>
              <a:off x="1216" y="2272"/>
              <a:ext cx="12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2" name="Line 13"/>
            <p:cNvSpPr>
              <a:spLocks noChangeShapeType="1"/>
            </p:cNvSpPr>
            <p:nvPr/>
          </p:nvSpPr>
          <p:spPr bwMode="auto">
            <a:xfrm>
              <a:off x="1216" y="2512"/>
              <a:ext cx="12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3" name="Line 14"/>
            <p:cNvSpPr>
              <a:spLocks noChangeShapeType="1"/>
            </p:cNvSpPr>
            <p:nvPr/>
          </p:nvSpPr>
          <p:spPr bwMode="auto">
            <a:xfrm>
              <a:off x="1216" y="2736"/>
              <a:ext cx="12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4" name="Line 15"/>
            <p:cNvSpPr>
              <a:spLocks noChangeShapeType="1"/>
            </p:cNvSpPr>
            <p:nvPr/>
          </p:nvSpPr>
          <p:spPr bwMode="auto">
            <a:xfrm>
              <a:off x="1216" y="2960"/>
              <a:ext cx="12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5" name="Line 16"/>
            <p:cNvSpPr>
              <a:spLocks noChangeShapeType="1"/>
            </p:cNvSpPr>
            <p:nvPr/>
          </p:nvSpPr>
          <p:spPr bwMode="auto">
            <a:xfrm>
              <a:off x="1216" y="3208"/>
              <a:ext cx="12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6" name="Line 17"/>
            <p:cNvSpPr>
              <a:spLocks noChangeShapeType="1"/>
            </p:cNvSpPr>
            <p:nvPr/>
          </p:nvSpPr>
          <p:spPr bwMode="auto">
            <a:xfrm>
              <a:off x="1216" y="3464"/>
              <a:ext cx="12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8791" name="Group 18"/>
          <p:cNvGrpSpPr>
            <a:grpSpLocks/>
          </p:cNvGrpSpPr>
          <p:nvPr/>
        </p:nvGrpSpPr>
        <p:grpSpPr bwMode="auto">
          <a:xfrm>
            <a:off x="2673350" y="5905500"/>
            <a:ext cx="4254500" cy="152400"/>
            <a:chOff x="1888" y="3624"/>
            <a:chExt cx="2680" cy="96"/>
          </a:xfrm>
        </p:grpSpPr>
        <p:sp>
          <p:nvSpPr>
            <p:cNvPr id="118800" name="Line 19"/>
            <p:cNvSpPr>
              <a:spLocks noChangeShapeType="1"/>
            </p:cNvSpPr>
            <p:nvPr/>
          </p:nvSpPr>
          <p:spPr bwMode="auto">
            <a:xfrm flipV="1">
              <a:off x="1888" y="3624"/>
              <a:ext cx="0" cy="96"/>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1" name="Line 20"/>
            <p:cNvSpPr>
              <a:spLocks noChangeShapeType="1"/>
            </p:cNvSpPr>
            <p:nvPr/>
          </p:nvSpPr>
          <p:spPr bwMode="auto">
            <a:xfrm flipV="1">
              <a:off x="2424" y="3624"/>
              <a:ext cx="0" cy="96"/>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2" name="Line 21"/>
            <p:cNvSpPr>
              <a:spLocks noChangeShapeType="1"/>
            </p:cNvSpPr>
            <p:nvPr/>
          </p:nvSpPr>
          <p:spPr bwMode="auto">
            <a:xfrm flipV="1">
              <a:off x="2960" y="3624"/>
              <a:ext cx="0" cy="96"/>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3" name="Line 22"/>
            <p:cNvSpPr>
              <a:spLocks noChangeShapeType="1"/>
            </p:cNvSpPr>
            <p:nvPr/>
          </p:nvSpPr>
          <p:spPr bwMode="auto">
            <a:xfrm flipV="1">
              <a:off x="3488" y="3624"/>
              <a:ext cx="0" cy="96"/>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4" name="Line 23"/>
            <p:cNvSpPr>
              <a:spLocks noChangeShapeType="1"/>
            </p:cNvSpPr>
            <p:nvPr/>
          </p:nvSpPr>
          <p:spPr bwMode="auto">
            <a:xfrm flipV="1">
              <a:off x="4024" y="3624"/>
              <a:ext cx="0" cy="96"/>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5" name="Line 24"/>
            <p:cNvSpPr>
              <a:spLocks noChangeShapeType="1"/>
            </p:cNvSpPr>
            <p:nvPr/>
          </p:nvSpPr>
          <p:spPr bwMode="auto">
            <a:xfrm flipV="1">
              <a:off x="4568" y="3624"/>
              <a:ext cx="0" cy="96"/>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792" name="Line 25"/>
          <p:cNvSpPr>
            <a:spLocks noChangeShapeType="1"/>
          </p:cNvSpPr>
          <p:nvPr/>
        </p:nvSpPr>
        <p:spPr bwMode="auto">
          <a:xfrm flipV="1">
            <a:off x="7573963" y="5886450"/>
            <a:ext cx="0" cy="15875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3" name="Text Box 26"/>
          <p:cNvSpPr txBox="1">
            <a:spLocks noChangeArrowheads="1"/>
          </p:cNvSpPr>
          <p:nvPr/>
        </p:nvSpPr>
        <p:spPr bwMode="auto">
          <a:xfrm>
            <a:off x="1968500" y="4171950"/>
            <a:ext cx="36353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spcBef>
                <a:spcPct val="50000"/>
              </a:spcBef>
            </a:pPr>
            <a:r>
              <a:rPr lang="en-US" sz="3200">
                <a:solidFill>
                  <a:schemeClr val="tx1"/>
                </a:solidFill>
              </a:rPr>
              <a:t>Natural selection should eliminate harmful disorders</a:t>
            </a:r>
          </a:p>
        </p:txBody>
      </p:sp>
      <p:sp>
        <p:nvSpPr>
          <p:cNvPr id="118794" name="Text Box 27"/>
          <p:cNvSpPr txBox="1">
            <a:spLocks noChangeArrowheads="1"/>
          </p:cNvSpPr>
          <p:nvPr/>
        </p:nvSpPr>
        <p:spPr bwMode="auto">
          <a:xfrm rot="-5400000">
            <a:off x="-1389062" y="3276600"/>
            <a:ext cx="47831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spcBef>
                <a:spcPct val="50000"/>
              </a:spcBef>
            </a:pPr>
            <a:r>
              <a:rPr lang="en-US" sz="3200">
                <a:solidFill>
                  <a:schemeClr val="tx1"/>
                </a:solidFill>
              </a:rPr>
              <a:t>Mutations and disorders</a:t>
            </a:r>
          </a:p>
        </p:txBody>
      </p:sp>
      <p:grpSp>
        <p:nvGrpSpPr>
          <p:cNvPr id="118795" name="Group 28"/>
          <p:cNvGrpSpPr>
            <a:grpSpLocks/>
          </p:cNvGrpSpPr>
          <p:nvPr/>
        </p:nvGrpSpPr>
        <p:grpSpPr bwMode="auto">
          <a:xfrm>
            <a:off x="1514475" y="3727450"/>
            <a:ext cx="6516688" cy="1989138"/>
            <a:chOff x="954" y="2421"/>
            <a:chExt cx="4105" cy="1253"/>
          </a:xfrm>
        </p:grpSpPr>
        <p:sp>
          <p:nvSpPr>
            <p:cNvPr id="118798" name="Rectangle 29"/>
            <p:cNvSpPr>
              <a:spLocks noChangeArrowheads="1"/>
            </p:cNvSpPr>
            <p:nvPr/>
          </p:nvSpPr>
          <p:spPr bwMode="auto">
            <a:xfrm rot="1921566">
              <a:off x="954" y="2421"/>
              <a:ext cx="4105" cy="76"/>
            </a:xfrm>
            <a:prstGeom prst="rect">
              <a:avLst/>
            </a:prstGeom>
            <a:solidFill>
              <a:srgbClr val="000066"/>
            </a:solidFill>
            <a:ln w="9525">
              <a:solidFill>
                <a:schemeClr val="tx1"/>
              </a:solidFill>
              <a:miter lim="800000"/>
              <a:headEnd/>
              <a:tailEnd/>
            </a:ln>
          </p:spPr>
          <p:txBody>
            <a:bodyPr wrap="none" anchor="ctr"/>
            <a:lstStyle/>
            <a:p>
              <a:endParaRPr lang="en-US"/>
            </a:p>
          </p:txBody>
        </p:sp>
        <p:sp>
          <p:nvSpPr>
            <p:cNvPr id="118799" name="AutoShape 30"/>
            <p:cNvSpPr>
              <a:spLocks noChangeArrowheads="1"/>
            </p:cNvSpPr>
            <p:nvPr/>
          </p:nvSpPr>
          <p:spPr bwMode="auto">
            <a:xfrm rot="7490057">
              <a:off x="4567" y="3366"/>
              <a:ext cx="299" cy="317"/>
            </a:xfrm>
            <a:prstGeom prst="triangle">
              <a:avLst>
                <a:gd name="adj" fmla="val 50000"/>
              </a:avLst>
            </a:prstGeom>
            <a:solidFill>
              <a:srgbClr val="000066"/>
            </a:solidFill>
            <a:ln w="38100">
              <a:solidFill>
                <a:schemeClr val="tx1"/>
              </a:solidFill>
              <a:miter lim="800000"/>
              <a:headEnd/>
              <a:tailEnd/>
            </a:ln>
          </p:spPr>
          <p:txBody>
            <a:bodyPr wrap="none" anchor="ctr"/>
            <a:lstStyle/>
            <a:p>
              <a:endParaRPr lang="en-US"/>
            </a:p>
          </p:txBody>
        </p:sp>
      </p:grpSp>
      <p:sp>
        <p:nvSpPr>
          <p:cNvPr id="118796" name="Rectangle 31"/>
          <p:cNvSpPr>
            <a:spLocks noChangeArrowheads="1"/>
          </p:cNvSpPr>
          <p:nvPr/>
        </p:nvSpPr>
        <p:spPr bwMode="auto">
          <a:xfrm>
            <a:off x="3571875" y="1763713"/>
            <a:ext cx="4295775" cy="930275"/>
          </a:xfrm>
          <a:prstGeom prst="rect">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797" name="Text Box 32"/>
          <p:cNvSpPr txBox="1">
            <a:spLocks noChangeArrowheads="1"/>
          </p:cNvSpPr>
          <p:nvPr/>
        </p:nvSpPr>
        <p:spPr bwMode="auto">
          <a:xfrm>
            <a:off x="3703638" y="1909763"/>
            <a:ext cx="4038600" cy="650875"/>
          </a:xfrm>
          <a:prstGeom prst="rect">
            <a:avLst/>
          </a:prstGeom>
          <a:gradFill rotWithShape="1">
            <a:gsLst>
              <a:gs pos="0">
                <a:srgbClr val="FFFFFF"/>
              </a:gs>
              <a:gs pos="100000">
                <a:srgbClr val="A1C0FF"/>
              </a:gs>
            </a:gsLst>
            <a:path path="shape">
              <a:fillToRect l="50000" t="50000" r="50000" b="50000"/>
            </a:path>
          </a:gradFill>
          <a:ln w="952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chemeClr val="tx1"/>
                </a:solidFill>
              </a:rPr>
              <a:t>If evolution is true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211138"/>
            <a:ext cx="91440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r>
              <a:rPr lang="en-US" sz="7200">
                <a:solidFill>
                  <a:schemeClr val="tx1"/>
                </a:solidFill>
                <a:latin typeface="Rockwell" charset="0"/>
              </a:rPr>
              <a:t>Where Do We Start?</a:t>
            </a:r>
          </a:p>
        </p:txBody>
      </p:sp>
      <p:pic>
        <p:nvPicPr>
          <p:cNvPr id="179209" name="Picture 9" descr="bible"/>
          <p:cNvPicPr>
            <a:picLocks noChangeAspect="1" noChangeArrowheads="1"/>
          </p:cNvPicPr>
          <p:nvPr/>
        </p:nvPicPr>
        <p:blipFill>
          <a:blip r:embed="rId2" cstate="screen">
            <a:lum bright="16000" contrast="-8000"/>
            <a:extLst>
              <a:ext uri="{28A0092B-C50C-407E-A947-70E740481C1C}">
                <a14:useLocalDpi xmlns:a14="http://schemas.microsoft.com/office/drawing/2010/main"/>
              </a:ext>
            </a:extLst>
          </a:blip>
          <a:srcRect/>
          <a:stretch>
            <a:fillRect/>
          </a:stretch>
        </p:blipFill>
        <p:spPr bwMode="auto">
          <a:xfrm rot="345459">
            <a:off x="1622425" y="2025650"/>
            <a:ext cx="1463675" cy="21034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9210" name="Text Box 10"/>
          <p:cNvSpPr txBox="1">
            <a:spLocks noChangeArrowheads="1"/>
          </p:cNvSpPr>
          <p:nvPr/>
        </p:nvSpPr>
        <p:spPr bwMode="auto">
          <a:xfrm rot="-876823">
            <a:off x="5414963" y="2698750"/>
            <a:ext cx="2751137" cy="1228725"/>
          </a:xfrm>
          <a:prstGeom prst="rect">
            <a:avLst/>
          </a:prstGeom>
          <a:solidFill>
            <a:schemeClr val="bg1"/>
          </a:solidFill>
          <a:ln w="38100">
            <a:solidFill>
              <a:srgbClr val="000066"/>
            </a:solidFill>
            <a:miter lim="800000"/>
            <a:headEnd/>
            <a:tailEnd/>
          </a:ln>
          <a:effectLst>
            <a:outerShdw blurRad="63500" dist="107763" dir="18900000" algn="ctr" rotWithShape="0">
              <a:schemeClr val="tx1">
                <a:alpha val="50000"/>
              </a:schemeClr>
            </a:outerShdw>
          </a:effectLst>
        </p:spPr>
        <p:txBody>
          <a:bodyPr>
            <a:spAutoFit/>
          </a:bodyPr>
          <a:lstStyle/>
          <a:p>
            <a:pPr algn="r">
              <a:spcBef>
                <a:spcPct val="50000"/>
              </a:spcBef>
              <a:defRPr/>
            </a:pPr>
            <a:r>
              <a:rPr lang="en-US" sz="3600" b="1">
                <a:solidFill>
                  <a:schemeClr val="tx1"/>
                </a:solidFill>
                <a:ea typeface="+mn-ea"/>
                <a:cs typeface="+mn-cs"/>
              </a:rPr>
              <a:t>Claims of evolution</a:t>
            </a:r>
          </a:p>
        </p:txBody>
      </p:sp>
      <p:pic>
        <p:nvPicPr>
          <p:cNvPr id="179208" name="Picture 8" descr="sca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8363" y="1995488"/>
            <a:ext cx="44069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11" name="Text Box 11"/>
          <p:cNvSpPr txBox="1">
            <a:spLocks noChangeArrowheads="1"/>
          </p:cNvSpPr>
          <p:nvPr/>
        </p:nvSpPr>
        <p:spPr bwMode="auto">
          <a:xfrm>
            <a:off x="942975" y="5386388"/>
            <a:ext cx="71135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r>
              <a:rPr lang="en-US" sz="6000">
                <a:solidFill>
                  <a:schemeClr val="tx1"/>
                </a:solidFill>
                <a:latin typeface="Rockwell" charset="0"/>
              </a:rPr>
              <a:t>Weigh the Facts</a:t>
            </a:r>
          </a:p>
        </p:txBody>
      </p:sp>
      <p:sp>
        <p:nvSpPr>
          <p:cNvPr id="45063" name="Rectangle 12"/>
          <p:cNvSpPr>
            <a:spLocks noChangeArrowheads="1"/>
          </p:cNvSpPr>
          <p:nvPr/>
        </p:nvSpPr>
        <p:spPr bwMode="auto">
          <a:xfrm flipV="1">
            <a:off x="0" y="0"/>
            <a:ext cx="9144000" cy="211138"/>
          </a:xfrm>
          <a:prstGeom prst="rect">
            <a:avLst/>
          </a:prstGeom>
          <a:gradFill rotWithShape="1">
            <a:gsLst>
              <a:gs pos="0">
                <a:srgbClr val="FFFFFF"/>
              </a:gs>
              <a:gs pos="100000">
                <a:srgbClr val="33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64" name="Rectangle 13"/>
          <p:cNvSpPr>
            <a:spLocks noChangeArrowheads="1"/>
          </p:cNvSpPr>
          <p:nvPr/>
        </p:nvSpPr>
        <p:spPr bwMode="auto">
          <a:xfrm>
            <a:off x="0" y="6646863"/>
            <a:ext cx="9144000" cy="211137"/>
          </a:xfrm>
          <a:prstGeom prst="rect">
            <a:avLst/>
          </a:prstGeom>
          <a:gradFill rotWithShape="1">
            <a:gsLst>
              <a:gs pos="0">
                <a:srgbClr val="FFFFFF"/>
              </a:gs>
              <a:gs pos="100000">
                <a:srgbClr val="33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9208"/>
                                        </p:tgtEl>
                                        <p:attrNameLst>
                                          <p:attrName>style.visibility</p:attrName>
                                        </p:attrNameLst>
                                      </p:cBhvr>
                                      <p:to>
                                        <p:strVal val="visible"/>
                                      </p:to>
                                    </p:set>
                                    <p:animEffect transition="in" filter="fade">
                                      <p:cBhvr>
                                        <p:cTn id="7" dur="500"/>
                                        <p:tgtEl>
                                          <p:spTgt spid="1792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79210"/>
                                        </p:tgtEl>
                                        <p:attrNameLst>
                                          <p:attrName>style.visibility</p:attrName>
                                        </p:attrNameLst>
                                      </p:cBhvr>
                                      <p:to>
                                        <p:strVal val="visible"/>
                                      </p:to>
                                    </p:set>
                                    <p:anim calcmode="lin" valueType="num">
                                      <p:cBhvr additive="base">
                                        <p:cTn id="12" dur="500" fill="hold"/>
                                        <p:tgtEl>
                                          <p:spTgt spid="179210"/>
                                        </p:tgtEl>
                                        <p:attrNameLst>
                                          <p:attrName>ppt_x</p:attrName>
                                        </p:attrNameLst>
                                      </p:cBhvr>
                                      <p:tavLst>
                                        <p:tav tm="0">
                                          <p:val>
                                            <p:strVal val="1+#ppt_w/2"/>
                                          </p:val>
                                        </p:tav>
                                        <p:tav tm="100000">
                                          <p:val>
                                            <p:strVal val="#ppt_x"/>
                                          </p:val>
                                        </p:tav>
                                      </p:tavLst>
                                    </p:anim>
                                    <p:anim calcmode="lin" valueType="num">
                                      <p:cBhvr additive="base">
                                        <p:cTn id="13" dur="500" fill="hold"/>
                                        <p:tgtEl>
                                          <p:spTgt spid="1792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30" presetClass="entr" presetSubtype="0" fill="hold" nodeType="afterEffect">
                                  <p:stCondLst>
                                    <p:cond delay="0"/>
                                  </p:stCondLst>
                                  <p:childTnLst>
                                    <p:set>
                                      <p:cBhvr>
                                        <p:cTn id="16" dur="1" fill="hold">
                                          <p:stCondLst>
                                            <p:cond delay="0"/>
                                          </p:stCondLst>
                                        </p:cTn>
                                        <p:tgtEl>
                                          <p:spTgt spid="179209"/>
                                        </p:tgtEl>
                                        <p:attrNameLst>
                                          <p:attrName>style.visibility</p:attrName>
                                        </p:attrNameLst>
                                      </p:cBhvr>
                                      <p:to>
                                        <p:strVal val="visible"/>
                                      </p:to>
                                    </p:set>
                                    <p:animEffect transition="in" filter="fade">
                                      <p:cBhvr>
                                        <p:cTn id="17" dur="800" decel="100000"/>
                                        <p:tgtEl>
                                          <p:spTgt spid="179209"/>
                                        </p:tgtEl>
                                      </p:cBhvr>
                                    </p:animEffect>
                                    <p:anim calcmode="lin" valueType="num">
                                      <p:cBhvr>
                                        <p:cTn id="18" dur="800" decel="100000" fill="hold"/>
                                        <p:tgtEl>
                                          <p:spTgt spid="179209"/>
                                        </p:tgtEl>
                                        <p:attrNameLst>
                                          <p:attrName>style.rotation</p:attrName>
                                        </p:attrNameLst>
                                      </p:cBhvr>
                                      <p:tavLst>
                                        <p:tav tm="0">
                                          <p:val>
                                            <p:fltVal val="-90"/>
                                          </p:val>
                                        </p:tav>
                                        <p:tav tm="100000">
                                          <p:val>
                                            <p:fltVal val="0"/>
                                          </p:val>
                                        </p:tav>
                                      </p:tavLst>
                                    </p:anim>
                                    <p:anim calcmode="lin" valueType="num">
                                      <p:cBhvr>
                                        <p:cTn id="19" dur="800" decel="100000" fill="hold"/>
                                        <p:tgtEl>
                                          <p:spTgt spid="179209"/>
                                        </p:tgtEl>
                                        <p:attrNameLst>
                                          <p:attrName>ppt_x</p:attrName>
                                        </p:attrNameLst>
                                      </p:cBhvr>
                                      <p:tavLst>
                                        <p:tav tm="0">
                                          <p:val>
                                            <p:strVal val="#ppt_x+0.4"/>
                                          </p:val>
                                        </p:tav>
                                        <p:tav tm="100000">
                                          <p:val>
                                            <p:strVal val="#ppt_x-0.05"/>
                                          </p:val>
                                        </p:tav>
                                      </p:tavLst>
                                    </p:anim>
                                    <p:anim calcmode="lin" valueType="num">
                                      <p:cBhvr>
                                        <p:cTn id="20" dur="800" decel="100000" fill="hold"/>
                                        <p:tgtEl>
                                          <p:spTgt spid="17920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7920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79209"/>
                                        </p:tgtEl>
                                        <p:attrNameLst>
                                          <p:attrName>ppt_y</p:attrName>
                                        </p:attrNameLst>
                                      </p:cBhvr>
                                      <p:tavLst>
                                        <p:tav tm="0">
                                          <p:val>
                                            <p:strVal val="#ppt_y+0.1"/>
                                          </p:val>
                                        </p:tav>
                                        <p:tav tm="100000">
                                          <p:val>
                                            <p:strVal val="#ppt_y"/>
                                          </p:val>
                                        </p:tav>
                                      </p:tavLst>
                                    </p:anim>
                                  </p:childTnLst>
                                </p:cTn>
                              </p:par>
                            </p:childTnLst>
                          </p:cTn>
                        </p:par>
                        <p:par>
                          <p:cTn id="23" fill="hold" nodeType="afterGroup">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79211"/>
                                        </p:tgtEl>
                                        <p:attrNameLst>
                                          <p:attrName>style.visibility</p:attrName>
                                        </p:attrNameLst>
                                      </p:cBhvr>
                                      <p:to>
                                        <p:strVal val="visible"/>
                                      </p:to>
                                    </p:set>
                                    <p:animEffect transition="in" filter="fade">
                                      <p:cBhvr>
                                        <p:cTn id="26" dur="2000"/>
                                        <p:tgtEl>
                                          <p:spTgt spid="179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0" grpId="0" animBg="1"/>
      <p:bldP spid="179211"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0" y="0"/>
            <a:ext cx="9144000" cy="1143000"/>
          </a:xfrm>
        </p:spPr>
        <p:txBody>
          <a:bodyPr/>
          <a:lstStyle/>
          <a:p>
            <a:pPr eaLnBrk="1" hangingPunct="1"/>
            <a:r>
              <a:rPr lang="en-US">
                <a:latin typeface="Arial Narrow" charset="0"/>
              </a:rPr>
              <a:t>Natural Selection and Mutations</a:t>
            </a:r>
          </a:p>
        </p:txBody>
      </p:sp>
      <p:sp>
        <p:nvSpPr>
          <p:cNvPr id="119811" name="Text Box 3"/>
          <p:cNvSpPr txBox="1">
            <a:spLocks noChangeArrowheads="1"/>
          </p:cNvSpPr>
          <p:nvPr/>
        </p:nvSpPr>
        <p:spPr bwMode="auto">
          <a:xfrm>
            <a:off x="1009650" y="1047750"/>
            <a:ext cx="116205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r" eaLnBrk="1" hangingPunct="1">
              <a:lnSpc>
                <a:spcPct val="150000"/>
              </a:lnSpc>
              <a:spcBef>
                <a:spcPct val="50000"/>
              </a:spcBef>
            </a:pPr>
            <a:r>
              <a:rPr lang="en-US" sz="2400">
                <a:solidFill>
                  <a:schemeClr val="tx1"/>
                </a:solidFill>
              </a:rPr>
              <a:t>12000</a:t>
            </a:r>
          </a:p>
          <a:p>
            <a:pPr algn="r" eaLnBrk="1" hangingPunct="1">
              <a:lnSpc>
                <a:spcPct val="150000"/>
              </a:lnSpc>
              <a:spcBef>
                <a:spcPct val="50000"/>
              </a:spcBef>
            </a:pPr>
            <a:r>
              <a:rPr lang="en-US" sz="2400">
                <a:solidFill>
                  <a:schemeClr val="tx1"/>
                </a:solidFill>
              </a:rPr>
              <a:t>10000</a:t>
            </a:r>
          </a:p>
          <a:p>
            <a:pPr algn="r" eaLnBrk="1" hangingPunct="1">
              <a:lnSpc>
                <a:spcPct val="150000"/>
              </a:lnSpc>
              <a:spcBef>
                <a:spcPct val="50000"/>
              </a:spcBef>
            </a:pPr>
            <a:r>
              <a:rPr lang="en-US" sz="2400">
                <a:solidFill>
                  <a:schemeClr val="tx1"/>
                </a:solidFill>
              </a:rPr>
              <a:t>8000</a:t>
            </a:r>
          </a:p>
          <a:p>
            <a:pPr algn="r" eaLnBrk="1" hangingPunct="1">
              <a:lnSpc>
                <a:spcPct val="150000"/>
              </a:lnSpc>
              <a:spcBef>
                <a:spcPct val="50000"/>
              </a:spcBef>
            </a:pPr>
            <a:r>
              <a:rPr lang="en-US" sz="2400">
                <a:solidFill>
                  <a:schemeClr val="tx1"/>
                </a:solidFill>
              </a:rPr>
              <a:t>6000</a:t>
            </a:r>
          </a:p>
          <a:p>
            <a:pPr algn="r" eaLnBrk="1" hangingPunct="1">
              <a:lnSpc>
                <a:spcPct val="150000"/>
              </a:lnSpc>
              <a:spcBef>
                <a:spcPct val="50000"/>
              </a:spcBef>
            </a:pPr>
            <a:r>
              <a:rPr lang="en-US" sz="2400">
                <a:solidFill>
                  <a:schemeClr val="tx1"/>
                </a:solidFill>
              </a:rPr>
              <a:t>4000</a:t>
            </a:r>
          </a:p>
          <a:p>
            <a:pPr algn="r" eaLnBrk="1" hangingPunct="1">
              <a:lnSpc>
                <a:spcPct val="150000"/>
              </a:lnSpc>
              <a:spcBef>
                <a:spcPct val="50000"/>
              </a:spcBef>
            </a:pPr>
            <a:r>
              <a:rPr lang="en-US" sz="2400">
                <a:solidFill>
                  <a:schemeClr val="tx1"/>
                </a:solidFill>
              </a:rPr>
              <a:t>2000</a:t>
            </a:r>
          </a:p>
          <a:p>
            <a:pPr algn="r" eaLnBrk="1" hangingPunct="1">
              <a:lnSpc>
                <a:spcPct val="150000"/>
              </a:lnSpc>
              <a:spcBef>
                <a:spcPct val="50000"/>
              </a:spcBef>
            </a:pPr>
            <a:r>
              <a:rPr lang="en-US" sz="2400">
                <a:solidFill>
                  <a:schemeClr val="tx1"/>
                </a:solidFill>
              </a:rPr>
              <a:t>0</a:t>
            </a:r>
          </a:p>
        </p:txBody>
      </p:sp>
      <p:sp>
        <p:nvSpPr>
          <p:cNvPr id="358404" name="Rectangle 4"/>
          <p:cNvSpPr>
            <a:spLocks noChangeArrowheads="1"/>
          </p:cNvSpPr>
          <p:nvPr/>
        </p:nvSpPr>
        <p:spPr bwMode="auto">
          <a:xfrm>
            <a:off x="2266950" y="1352550"/>
            <a:ext cx="6534150" cy="4572000"/>
          </a:xfrm>
          <a:prstGeom prst="rect">
            <a:avLst/>
          </a:prstGeom>
          <a:noFill/>
          <a:ln w="2857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defRPr/>
            </a:pPr>
            <a:endParaRPr lang="en-US">
              <a:ea typeface="+mn-ea"/>
              <a:cs typeface="+mn-cs"/>
            </a:endParaRPr>
          </a:p>
        </p:txBody>
      </p:sp>
      <p:sp>
        <p:nvSpPr>
          <p:cNvPr id="119813" name="Text Box 5"/>
          <p:cNvSpPr txBox="1">
            <a:spLocks noChangeArrowheads="1"/>
          </p:cNvSpPr>
          <p:nvPr/>
        </p:nvSpPr>
        <p:spPr bwMode="auto">
          <a:xfrm>
            <a:off x="2038350" y="6000750"/>
            <a:ext cx="687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2400">
                <a:solidFill>
                  <a:schemeClr val="tx1"/>
                </a:solidFill>
              </a:rPr>
              <a:t>1965  1970  1975  1980  1985  1990  1995  1999</a:t>
            </a:r>
          </a:p>
        </p:txBody>
      </p:sp>
      <p:grpSp>
        <p:nvGrpSpPr>
          <p:cNvPr id="119814" name="Group 6"/>
          <p:cNvGrpSpPr>
            <a:grpSpLocks/>
          </p:cNvGrpSpPr>
          <p:nvPr/>
        </p:nvGrpSpPr>
        <p:grpSpPr bwMode="auto">
          <a:xfrm>
            <a:off x="2273300" y="1828800"/>
            <a:ext cx="190500" cy="3670300"/>
            <a:chOff x="1216" y="1152"/>
            <a:chExt cx="120" cy="2312"/>
          </a:xfrm>
        </p:grpSpPr>
        <p:sp>
          <p:nvSpPr>
            <p:cNvPr id="119843" name="Line 7"/>
            <p:cNvSpPr>
              <a:spLocks noChangeShapeType="1"/>
            </p:cNvSpPr>
            <p:nvPr/>
          </p:nvSpPr>
          <p:spPr bwMode="auto">
            <a:xfrm>
              <a:off x="1216" y="1152"/>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4" name="Line 8"/>
            <p:cNvSpPr>
              <a:spLocks noChangeShapeType="1"/>
            </p:cNvSpPr>
            <p:nvPr/>
          </p:nvSpPr>
          <p:spPr bwMode="auto">
            <a:xfrm>
              <a:off x="1216" y="1344"/>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5" name="Line 9"/>
            <p:cNvSpPr>
              <a:spLocks noChangeShapeType="1"/>
            </p:cNvSpPr>
            <p:nvPr/>
          </p:nvSpPr>
          <p:spPr bwMode="auto">
            <a:xfrm>
              <a:off x="1216" y="1592"/>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6" name="Line 10"/>
            <p:cNvSpPr>
              <a:spLocks noChangeShapeType="1"/>
            </p:cNvSpPr>
            <p:nvPr/>
          </p:nvSpPr>
          <p:spPr bwMode="auto">
            <a:xfrm>
              <a:off x="1216" y="1816"/>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7" name="Line 11"/>
            <p:cNvSpPr>
              <a:spLocks noChangeShapeType="1"/>
            </p:cNvSpPr>
            <p:nvPr/>
          </p:nvSpPr>
          <p:spPr bwMode="auto">
            <a:xfrm>
              <a:off x="1216" y="2056"/>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8" name="Line 12"/>
            <p:cNvSpPr>
              <a:spLocks noChangeShapeType="1"/>
            </p:cNvSpPr>
            <p:nvPr/>
          </p:nvSpPr>
          <p:spPr bwMode="auto">
            <a:xfrm>
              <a:off x="1216" y="2272"/>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9" name="Line 13"/>
            <p:cNvSpPr>
              <a:spLocks noChangeShapeType="1"/>
            </p:cNvSpPr>
            <p:nvPr/>
          </p:nvSpPr>
          <p:spPr bwMode="auto">
            <a:xfrm>
              <a:off x="1216" y="2512"/>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0" name="Line 14"/>
            <p:cNvSpPr>
              <a:spLocks noChangeShapeType="1"/>
            </p:cNvSpPr>
            <p:nvPr/>
          </p:nvSpPr>
          <p:spPr bwMode="auto">
            <a:xfrm>
              <a:off x="1216" y="2736"/>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1" name="Line 15"/>
            <p:cNvSpPr>
              <a:spLocks noChangeShapeType="1"/>
            </p:cNvSpPr>
            <p:nvPr/>
          </p:nvSpPr>
          <p:spPr bwMode="auto">
            <a:xfrm>
              <a:off x="1216" y="2960"/>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2" name="Line 16"/>
            <p:cNvSpPr>
              <a:spLocks noChangeShapeType="1"/>
            </p:cNvSpPr>
            <p:nvPr/>
          </p:nvSpPr>
          <p:spPr bwMode="auto">
            <a:xfrm>
              <a:off x="1216" y="3208"/>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53" name="Line 17"/>
            <p:cNvSpPr>
              <a:spLocks noChangeShapeType="1"/>
            </p:cNvSpPr>
            <p:nvPr/>
          </p:nvSpPr>
          <p:spPr bwMode="auto">
            <a:xfrm>
              <a:off x="1216" y="3464"/>
              <a:ext cx="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9815" name="Group 18"/>
          <p:cNvGrpSpPr>
            <a:grpSpLocks/>
          </p:cNvGrpSpPr>
          <p:nvPr/>
        </p:nvGrpSpPr>
        <p:grpSpPr bwMode="auto">
          <a:xfrm>
            <a:off x="3340100" y="5753100"/>
            <a:ext cx="4254500" cy="152400"/>
            <a:chOff x="1888" y="3624"/>
            <a:chExt cx="2680" cy="96"/>
          </a:xfrm>
        </p:grpSpPr>
        <p:sp>
          <p:nvSpPr>
            <p:cNvPr id="119837" name="Line 19"/>
            <p:cNvSpPr>
              <a:spLocks noChangeShapeType="1"/>
            </p:cNvSpPr>
            <p:nvPr/>
          </p:nvSpPr>
          <p:spPr bwMode="auto">
            <a:xfrm flipV="1">
              <a:off x="1888" y="3624"/>
              <a:ext cx="0" cy="96"/>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8" name="Line 20"/>
            <p:cNvSpPr>
              <a:spLocks noChangeShapeType="1"/>
            </p:cNvSpPr>
            <p:nvPr/>
          </p:nvSpPr>
          <p:spPr bwMode="auto">
            <a:xfrm flipV="1">
              <a:off x="2424" y="3624"/>
              <a:ext cx="0" cy="96"/>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9" name="Line 21"/>
            <p:cNvSpPr>
              <a:spLocks noChangeShapeType="1"/>
            </p:cNvSpPr>
            <p:nvPr/>
          </p:nvSpPr>
          <p:spPr bwMode="auto">
            <a:xfrm flipV="1">
              <a:off x="2960" y="3624"/>
              <a:ext cx="0" cy="96"/>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0" name="Line 22"/>
            <p:cNvSpPr>
              <a:spLocks noChangeShapeType="1"/>
            </p:cNvSpPr>
            <p:nvPr/>
          </p:nvSpPr>
          <p:spPr bwMode="auto">
            <a:xfrm flipV="1">
              <a:off x="3488" y="3624"/>
              <a:ext cx="0" cy="96"/>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1" name="Line 23"/>
            <p:cNvSpPr>
              <a:spLocks noChangeShapeType="1"/>
            </p:cNvSpPr>
            <p:nvPr/>
          </p:nvSpPr>
          <p:spPr bwMode="auto">
            <a:xfrm flipV="1">
              <a:off x="4024" y="3624"/>
              <a:ext cx="0" cy="96"/>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42" name="Line 24"/>
            <p:cNvSpPr>
              <a:spLocks noChangeShapeType="1"/>
            </p:cNvSpPr>
            <p:nvPr/>
          </p:nvSpPr>
          <p:spPr bwMode="auto">
            <a:xfrm flipV="1">
              <a:off x="4568" y="3624"/>
              <a:ext cx="0" cy="96"/>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816" name="Line 25"/>
          <p:cNvSpPr>
            <a:spLocks noChangeShapeType="1"/>
          </p:cNvSpPr>
          <p:nvPr/>
        </p:nvSpPr>
        <p:spPr bwMode="auto">
          <a:xfrm flipV="1">
            <a:off x="8240713" y="5734050"/>
            <a:ext cx="0" cy="15875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17" name="Text Box 26"/>
          <p:cNvSpPr txBox="1">
            <a:spLocks noChangeArrowheads="1"/>
          </p:cNvSpPr>
          <p:nvPr/>
        </p:nvSpPr>
        <p:spPr bwMode="auto">
          <a:xfrm rot="-5400000">
            <a:off x="-486568" y="3267868"/>
            <a:ext cx="2381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chemeClr val="tx1"/>
                </a:solidFill>
              </a:rPr>
              <a:t>MIM Entries</a:t>
            </a:r>
          </a:p>
        </p:txBody>
      </p:sp>
      <p:sp>
        <p:nvSpPr>
          <p:cNvPr id="119818" name="Text Box 27"/>
          <p:cNvSpPr txBox="1">
            <a:spLocks noChangeArrowheads="1"/>
          </p:cNvSpPr>
          <p:nvPr/>
        </p:nvSpPr>
        <p:spPr bwMode="auto">
          <a:xfrm>
            <a:off x="2562225" y="1430338"/>
            <a:ext cx="4054475" cy="1919287"/>
          </a:xfrm>
          <a:prstGeom prst="rect">
            <a:avLst/>
          </a:prstGeom>
          <a:gradFill rotWithShape="1">
            <a:gsLst>
              <a:gs pos="0">
                <a:srgbClr val="FFFFFF"/>
              </a:gs>
              <a:gs pos="100000">
                <a:srgbClr val="A1C0FF"/>
              </a:gs>
            </a:gsLst>
            <a:path path="shape">
              <a:fillToRect l="50000" t="50000" r="50000" b="50000"/>
            </a:path>
          </a:gradFill>
          <a:ln w="28575">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lnSpc>
                <a:spcPct val="90000"/>
              </a:lnSpc>
              <a:spcBef>
                <a:spcPct val="50000"/>
              </a:spcBef>
            </a:pPr>
            <a:r>
              <a:rPr lang="en-US" sz="3600">
                <a:solidFill>
                  <a:schemeClr val="tx1"/>
                </a:solidFill>
              </a:rPr>
              <a:t>Mendelian Inheritance in Man</a:t>
            </a:r>
          </a:p>
          <a:p>
            <a:pPr algn="ctr" eaLnBrk="1" hangingPunct="1">
              <a:lnSpc>
                <a:spcPct val="90000"/>
              </a:lnSpc>
              <a:spcBef>
                <a:spcPct val="10000"/>
              </a:spcBef>
            </a:pPr>
            <a:r>
              <a:rPr kumimoji="1" lang="en-US">
                <a:solidFill>
                  <a:schemeClr val="tx1"/>
                </a:solidFill>
              </a:rPr>
              <a:t>encyclopedia of human genes and disorders</a:t>
            </a:r>
          </a:p>
        </p:txBody>
      </p:sp>
      <p:sp>
        <p:nvSpPr>
          <p:cNvPr id="119819" name="Text Box 28"/>
          <p:cNvSpPr txBox="1">
            <a:spLocks noChangeArrowheads="1"/>
          </p:cNvSpPr>
          <p:nvPr/>
        </p:nvSpPr>
        <p:spPr bwMode="auto">
          <a:xfrm>
            <a:off x="4995863" y="4572000"/>
            <a:ext cx="34242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600" b="1">
                <a:solidFill>
                  <a:schemeClr val="tx1"/>
                </a:solidFill>
              </a:rPr>
              <a:t>Observed data</a:t>
            </a:r>
          </a:p>
        </p:txBody>
      </p:sp>
      <p:grpSp>
        <p:nvGrpSpPr>
          <p:cNvPr id="119820" name="Group 29"/>
          <p:cNvGrpSpPr>
            <a:grpSpLocks/>
          </p:cNvGrpSpPr>
          <p:nvPr/>
        </p:nvGrpSpPr>
        <p:grpSpPr bwMode="auto">
          <a:xfrm>
            <a:off x="2457450" y="1663700"/>
            <a:ext cx="5868988" cy="3686175"/>
            <a:chOff x="1548" y="1048"/>
            <a:chExt cx="3697" cy="2322"/>
          </a:xfrm>
        </p:grpSpPr>
        <p:grpSp>
          <p:nvGrpSpPr>
            <p:cNvPr id="119821" name="Group 30"/>
            <p:cNvGrpSpPr>
              <a:grpSpLocks/>
            </p:cNvGrpSpPr>
            <p:nvPr/>
          </p:nvGrpSpPr>
          <p:grpSpPr bwMode="auto">
            <a:xfrm>
              <a:off x="1600" y="1088"/>
              <a:ext cx="3621" cy="2240"/>
              <a:chOff x="1600" y="1088"/>
              <a:chExt cx="3621" cy="2240"/>
            </a:xfrm>
          </p:grpSpPr>
          <p:sp>
            <p:nvSpPr>
              <p:cNvPr id="119830" name="Line 31"/>
              <p:cNvSpPr>
                <a:spLocks noChangeShapeType="1"/>
              </p:cNvSpPr>
              <p:nvPr/>
            </p:nvSpPr>
            <p:spPr bwMode="auto">
              <a:xfrm flipV="1">
                <a:off x="1600" y="3072"/>
                <a:ext cx="475" cy="256"/>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1" name="Line 32"/>
              <p:cNvSpPr>
                <a:spLocks noChangeShapeType="1"/>
              </p:cNvSpPr>
              <p:nvPr/>
            </p:nvSpPr>
            <p:spPr bwMode="auto">
              <a:xfrm flipV="1">
                <a:off x="2103" y="2807"/>
                <a:ext cx="521" cy="247"/>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2" name="Line 33"/>
              <p:cNvSpPr>
                <a:spLocks noChangeShapeType="1"/>
              </p:cNvSpPr>
              <p:nvPr/>
            </p:nvSpPr>
            <p:spPr bwMode="auto">
              <a:xfrm flipV="1">
                <a:off x="2661" y="2615"/>
                <a:ext cx="521" cy="192"/>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3" name="Line 34"/>
              <p:cNvSpPr>
                <a:spLocks noChangeShapeType="1"/>
              </p:cNvSpPr>
              <p:nvPr/>
            </p:nvSpPr>
            <p:spPr bwMode="auto">
              <a:xfrm flipV="1">
                <a:off x="3191" y="2359"/>
                <a:ext cx="494" cy="265"/>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4" name="Line 35"/>
              <p:cNvSpPr>
                <a:spLocks noChangeShapeType="1"/>
              </p:cNvSpPr>
              <p:nvPr/>
            </p:nvSpPr>
            <p:spPr bwMode="auto">
              <a:xfrm flipV="1">
                <a:off x="3703" y="2130"/>
                <a:ext cx="539" cy="211"/>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5" name="Line 36"/>
              <p:cNvSpPr>
                <a:spLocks noChangeShapeType="1"/>
              </p:cNvSpPr>
              <p:nvPr/>
            </p:nvSpPr>
            <p:spPr bwMode="auto">
              <a:xfrm flipV="1">
                <a:off x="4251" y="1701"/>
                <a:ext cx="512" cy="429"/>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836" name="Line 37"/>
              <p:cNvSpPr>
                <a:spLocks noChangeShapeType="1"/>
              </p:cNvSpPr>
              <p:nvPr/>
            </p:nvSpPr>
            <p:spPr bwMode="auto">
              <a:xfrm flipV="1">
                <a:off x="4763" y="1088"/>
                <a:ext cx="458" cy="594"/>
              </a:xfrm>
              <a:prstGeom prst="line">
                <a:avLst/>
              </a:prstGeom>
              <a:noFill/>
              <a:ln w="762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822" name="Rectangle 38"/>
            <p:cNvSpPr>
              <a:spLocks noChangeArrowheads="1"/>
            </p:cNvSpPr>
            <p:nvPr/>
          </p:nvSpPr>
          <p:spPr bwMode="auto">
            <a:xfrm>
              <a:off x="1548" y="3286"/>
              <a:ext cx="72" cy="84"/>
            </a:xfrm>
            <a:prstGeom prst="rect">
              <a:avLst/>
            </a:prstGeom>
            <a:solidFill>
              <a:schemeClr val="accent1"/>
            </a:solidFill>
            <a:ln w="76200">
              <a:solidFill>
                <a:srgbClr val="FF3300"/>
              </a:solidFill>
              <a:miter lim="800000"/>
              <a:headEnd/>
              <a:tailEnd/>
            </a:ln>
          </p:spPr>
          <p:txBody>
            <a:bodyPr wrap="none" anchor="ctr"/>
            <a:lstStyle/>
            <a:p>
              <a:endParaRPr lang="en-US"/>
            </a:p>
          </p:txBody>
        </p:sp>
        <p:sp>
          <p:nvSpPr>
            <p:cNvPr id="119823" name="Rectangle 39"/>
            <p:cNvSpPr>
              <a:spLocks noChangeArrowheads="1"/>
            </p:cNvSpPr>
            <p:nvPr/>
          </p:nvSpPr>
          <p:spPr bwMode="auto">
            <a:xfrm>
              <a:off x="2036" y="3027"/>
              <a:ext cx="72" cy="84"/>
            </a:xfrm>
            <a:prstGeom prst="rect">
              <a:avLst/>
            </a:prstGeom>
            <a:solidFill>
              <a:schemeClr val="accent1"/>
            </a:solidFill>
            <a:ln w="76200">
              <a:solidFill>
                <a:srgbClr val="FF3300"/>
              </a:solidFill>
              <a:miter lim="800000"/>
              <a:headEnd/>
              <a:tailEnd/>
            </a:ln>
          </p:spPr>
          <p:txBody>
            <a:bodyPr wrap="none" anchor="ctr"/>
            <a:lstStyle/>
            <a:p>
              <a:endParaRPr lang="en-US"/>
            </a:p>
          </p:txBody>
        </p:sp>
        <p:sp>
          <p:nvSpPr>
            <p:cNvPr id="119824" name="Rectangle 40"/>
            <p:cNvSpPr>
              <a:spLocks noChangeArrowheads="1"/>
            </p:cNvSpPr>
            <p:nvPr/>
          </p:nvSpPr>
          <p:spPr bwMode="auto">
            <a:xfrm>
              <a:off x="2604" y="2765"/>
              <a:ext cx="72" cy="84"/>
            </a:xfrm>
            <a:prstGeom prst="rect">
              <a:avLst/>
            </a:prstGeom>
            <a:solidFill>
              <a:schemeClr val="accent1"/>
            </a:solidFill>
            <a:ln w="76200">
              <a:solidFill>
                <a:srgbClr val="FF3300"/>
              </a:solidFill>
              <a:miter lim="800000"/>
              <a:headEnd/>
              <a:tailEnd/>
            </a:ln>
          </p:spPr>
          <p:txBody>
            <a:bodyPr wrap="none" anchor="ctr"/>
            <a:lstStyle/>
            <a:p>
              <a:endParaRPr lang="en-US"/>
            </a:p>
          </p:txBody>
        </p:sp>
        <p:sp>
          <p:nvSpPr>
            <p:cNvPr id="119825" name="Rectangle 41"/>
            <p:cNvSpPr>
              <a:spLocks noChangeArrowheads="1"/>
            </p:cNvSpPr>
            <p:nvPr/>
          </p:nvSpPr>
          <p:spPr bwMode="auto">
            <a:xfrm>
              <a:off x="3138" y="2584"/>
              <a:ext cx="72" cy="84"/>
            </a:xfrm>
            <a:prstGeom prst="rect">
              <a:avLst/>
            </a:prstGeom>
            <a:solidFill>
              <a:schemeClr val="accent1"/>
            </a:solidFill>
            <a:ln w="76200">
              <a:solidFill>
                <a:srgbClr val="FF3300"/>
              </a:solidFill>
              <a:miter lim="800000"/>
              <a:headEnd/>
              <a:tailEnd/>
            </a:ln>
          </p:spPr>
          <p:txBody>
            <a:bodyPr wrap="none" anchor="ctr"/>
            <a:lstStyle/>
            <a:p>
              <a:endParaRPr lang="en-US"/>
            </a:p>
          </p:txBody>
        </p:sp>
        <p:sp>
          <p:nvSpPr>
            <p:cNvPr id="119826" name="Rectangle 42"/>
            <p:cNvSpPr>
              <a:spLocks noChangeArrowheads="1"/>
            </p:cNvSpPr>
            <p:nvPr/>
          </p:nvSpPr>
          <p:spPr bwMode="auto">
            <a:xfrm>
              <a:off x="3652" y="2311"/>
              <a:ext cx="72" cy="84"/>
            </a:xfrm>
            <a:prstGeom prst="rect">
              <a:avLst/>
            </a:prstGeom>
            <a:solidFill>
              <a:schemeClr val="accent1"/>
            </a:solidFill>
            <a:ln w="76200">
              <a:solidFill>
                <a:srgbClr val="FF3300"/>
              </a:solidFill>
              <a:miter lim="800000"/>
              <a:headEnd/>
              <a:tailEnd/>
            </a:ln>
          </p:spPr>
          <p:txBody>
            <a:bodyPr wrap="none" anchor="ctr"/>
            <a:lstStyle/>
            <a:p>
              <a:endParaRPr lang="en-US"/>
            </a:p>
          </p:txBody>
        </p:sp>
        <p:sp>
          <p:nvSpPr>
            <p:cNvPr id="119827" name="Rectangle 43"/>
            <p:cNvSpPr>
              <a:spLocks noChangeArrowheads="1"/>
            </p:cNvSpPr>
            <p:nvPr/>
          </p:nvSpPr>
          <p:spPr bwMode="auto">
            <a:xfrm>
              <a:off x="4199" y="2091"/>
              <a:ext cx="72" cy="84"/>
            </a:xfrm>
            <a:prstGeom prst="rect">
              <a:avLst/>
            </a:prstGeom>
            <a:solidFill>
              <a:schemeClr val="accent1"/>
            </a:solidFill>
            <a:ln w="76200">
              <a:solidFill>
                <a:srgbClr val="FF3300"/>
              </a:solidFill>
              <a:miter lim="800000"/>
              <a:headEnd/>
              <a:tailEnd/>
            </a:ln>
          </p:spPr>
          <p:txBody>
            <a:bodyPr wrap="none" anchor="ctr"/>
            <a:lstStyle/>
            <a:p>
              <a:endParaRPr lang="en-US"/>
            </a:p>
          </p:txBody>
        </p:sp>
        <p:sp>
          <p:nvSpPr>
            <p:cNvPr id="119828" name="Rectangle 44"/>
            <p:cNvSpPr>
              <a:spLocks noChangeArrowheads="1"/>
            </p:cNvSpPr>
            <p:nvPr/>
          </p:nvSpPr>
          <p:spPr bwMode="auto">
            <a:xfrm>
              <a:off x="4725" y="1652"/>
              <a:ext cx="72" cy="84"/>
            </a:xfrm>
            <a:prstGeom prst="rect">
              <a:avLst/>
            </a:prstGeom>
            <a:solidFill>
              <a:schemeClr val="accent1"/>
            </a:solidFill>
            <a:ln w="76200">
              <a:solidFill>
                <a:srgbClr val="FF3300"/>
              </a:solidFill>
              <a:miter lim="800000"/>
              <a:headEnd/>
              <a:tailEnd/>
            </a:ln>
          </p:spPr>
          <p:txBody>
            <a:bodyPr wrap="none" anchor="ctr"/>
            <a:lstStyle/>
            <a:p>
              <a:endParaRPr lang="en-US"/>
            </a:p>
          </p:txBody>
        </p:sp>
        <p:sp>
          <p:nvSpPr>
            <p:cNvPr id="119829" name="Rectangle 45"/>
            <p:cNvSpPr>
              <a:spLocks noChangeArrowheads="1"/>
            </p:cNvSpPr>
            <p:nvPr/>
          </p:nvSpPr>
          <p:spPr bwMode="auto">
            <a:xfrm>
              <a:off x="5173" y="1048"/>
              <a:ext cx="72" cy="84"/>
            </a:xfrm>
            <a:prstGeom prst="rect">
              <a:avLst/>
            </a:prstGeom>
            <a:solidFill>
              <a:schemeClr val="accent1"/>
            </a:solidFill>
            <a:ln w="76200">
              <a:solidFill>
                <a:srgbClr val="FF3300"/>
              </a:solidFill>
              <a:miter lim="800000"/>
              <a:headEnd/>
              <a:tailEnd/>
            </a:ln>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2863850" y="234950"/>
            <a:ext cx="2163763" cy="698500"/>
          </a:xfrm>
          <a:prstGeom prst="rect">
            <a:avLst/>
          </a:prstGeom>
          <a:solidFill>
            <a:srgbClr val="000000"/>
          </a:solidFill>
          <a:ln w="57150" cmpd="thickThin">
            <a:solidFill>
              <a:srgbClr val="3399FF"/>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sz="3600">
                <a:solidFill>
                  <a:srgbClr val="FFFF00"/>
                </a:solidFill>
              </a:rPr>
              <a:t>Mutation</a:t>
            </a:r>
          </a:p>
        </p:txBody>
      </p:sp>
      <p:grpSp>
        <p:nvGrpSpPr>
          <p:cNvPr id="2" name="Group 3"/>
          <p:cNvGrpSpPr>
            <a:grpSpLocks/>
          </p:cNvGrpSpPr>
          <p:nvPr/>
        </p:nvGrpSpPr>
        <p:grpSpPr bwMode="auto">
          <a:xfrm>
            <a:off x="395288" y="1612900"/>
            <a:ext cx="7707312" cy="547688"/>
            <a:chOff x="249" y="1016"/>
            <a:chExt cx="4855" cy="345"/>
          </a:xfrm>
        </p:grpSpPr>
        <p:sp>
          <p:nvSpPr>
            <p:cNvPr id="120868" name="Text Box 4"/>
            <p:cNvSpPr txBox="1">
              <a:spLocks noChangeArrowheads="1"/>
            </p:cNvSpPr>
            <p:nvPr/>
          </p:nvSpPr>
          <p:spPr bwMode="auto">
            <a:xfrm>
              <a:off x="249" y="1016"/>
              <a:ext cx="1398" cy="345"/>
            </a:xfrm>
            <a:prstGeom prst="rect">
              <a:avLst/>
            </a:prstGeom>
            <a:solidFill>
              <a:srgbClr val="000000"/>
            </a:solidFill>
            <a:ln w="28575">
              <a:solidFill>
                <a:srgbClr val="3399FF"/>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FFFFFF"/>
                  </a:solidFill>
                </a:rPr>
                <a:t>Detrimental</a:t>
              </a:r>
            </a:p>
          </p:txBody>
        </p:sp>
        <p:sp>
          <p:nvSpPr>
            <p:cNvPr id="120869" name="Text Box 5"/>
            <p:cNvSpPr txBox="1">
              <a:spLocks noChangeArrowheads="1"/>
            </p:cNvSpPr>
            <p:nvPr/>
          </p:nvSpPr>
          <p:spPr bwMode="auto">
            <a:xfrm>
              <a:off x="2035" y="1016"/>
              <a:ext cx="1005" cy="345"/>
            </a:xfrm>
            <a:prstGeom prst="rect">
              <a:avLst/>
            </a:prstGeom>
            <a:solidFill>
              <a:srgbClr val="000000"/>
            </a:solidFill>
            <a:ln w="28575">
              <a:solidFill>
                <a:srgbClr val="3399FF"/>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FFFFFF"/>
                  </a:solidFill>
                </a:rPr>
                <a:t>Neutral</a:t>
              </a:r>
            </a:p>
          </p:txBody>
        </p:sp>
        <p:sp>
          <p:nvSpPr>
            <p:cNvPr id="120870" name="Text Box 6"/>
            <p:cNvSpPr txBox="1">
              <a:spLocks noChangeArrowheads="1"/>
            </p:cNvSpPr>
            <p:nvPr/>
          </p:nvSpPr>
          <p:spPr bwMode="auto">
            <a:xfrm>
              <a:off x="3834" y="1016"/>
              <a:ext cx="1270" cy="345"/>
            </a:xfrm>
            <a:prstGeom prst="rect">
              <a:avLst/>
            </a:prstGeom>
            <a:solidFill>
              <a:srgbClr val="000000"/>
            </a:solidFill>
            <a:ln w="28575">
              <a:solidFill>
                <a:srgbClr val="3399FF"/>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FFFFFF"/>
                  </a:solidFill>
                </a:rPr>
                <a:t>Beneficial</a:t>
              </a:r>
            </a:p>
          </p:txBody>
        </p:sp>
      </p:grpSp>
      <p:grpSp>
        <p:nvGrpSpPr>
          <p:cNvPr id="3" name="Group 7"/>
          <p:cNvGrpSpPr>
            <a:grpSpLocks/>
          </p:cNvGrpSpPr>
          <p:nvPr/>
        </p:nvGrpSpPr>
        <p:grpSpPr bwMode="auto">
          <a:xfrm>
            <a:off x="1611313" y="942975"/>
            <a:ext cx="5354637" cy="696913"/>
            <a:chOff x="1015" y="594"/>
            <a:chExt cx="3373" cy="439"/>
          </a:xfrm>
        </p:grpSpPr>
        <p:sp>
          <p:nvSpPr>
            <p:cNvPr id="120865" name="Line 8"/>
            <p:cNvSpPr>
              <a:spLocks noChangeShapeType="1"/>
            </p:cNvSpPr>
            <p:nvPr/>
          </p:nvSpPr>
          <p:spPr bwMode="auto">
            <a:xfrm flipH="1">
              <a:off x="1015" y="604"/>
              <a:ext cx="805" cy="40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66" name="Line 9"/>
            <p:cNvSpPr>
              <a:spLocks noChangeShapeType="1"/>
            </p:cNvSpPr>
            <p:nvPr/>
          </p:nvSpPr>
          <p:spPr bwMode="auto">
            <a:xfrm>
              <a:off x="2571" y="594"/>
              <a:ext cx="0" cy="439"/>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67" name="Line 10"/>
            <p:cNvSpPr>
              <a:spLocks noChangeShapeType="1"/>
            </p:cNvSpPr>
            <p:nvPr/>
          </p:nvSpPr>
          <p:spPr bwMode="auto">
            <a:xfrm>
              <a:off x="3118" y="603"/>
              <a:ext cx="1270" cy="36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1"/>
          <p:cNvGrpSpPr>
            <a:grpSpLocks/>
          </p:cNvGrpSpPr>
          <p:nvPr/>
        </p:nvGrpSpPr>
        <p:grpSpPr bwMode="auto">
          <a:xfrm>
            <a:off x="3063875" y="2170113"/>
            <a:ext cx="1963738" cy="3025775"/>
            <a:chOff x="1930" y="1367"/>
            <a:chExt cx="1237" cy="1906"/>
          </a:xfrm>
        </p:grpSpPr>
        <p:sp>
          <p:nvSpPr>
            <p:cNvPr id="120861" name="Text Box 12"/>
            <p:cNvSpPr txBox="1">
              <a:spLocks noChangeArrowheads="1"/>
            </p:cNvSpPr>
            <p:nvPr/>
          </p:nvSpPr>
          <p:spPr bwMode="auto">
            <a:xfrm>
              <a:off x="1930" y="1734"/>
              <a:ext cx="1234" cy="345"/>
            </a:xfrm>
            <a:prstGeom prst="rect">
              <a:avLst/>
            </a:prstGeom>
            <a:solidFill>
              <a:srgbClr val="000000"/>
            </a:solidFill>
            <a:ln w="28575">
              <a:solidFill>
                <a:srgbClr val="3399FF"/>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FFFFFF"/>
                  </a:solidFill>
                </a:rPr>
                <a:t>No change</a:t>
              </a:r>
            </a:p>
          </p:txBody>
        </p:sp>
        <p:sp>
          <p:nvSpPr>
            <p:cNvPr id="120862" name="Text Box 13"/>
            <p:cNvSpPr txBox="1">
              <a:spLocks noChangeArrowheads="1"/>
            </p:cNvSpPr>
            <p:nvPr/>
          </p:nvSpPr>
          <p:spPr bwMode="auto">
            <a:xfrm>
              <a:off x="2006" y="2659"/>
              <a:ext cx="1161" cy="614"/>
            </a:xfrm>
            <a:prstGeom prst="rect">
              <a:avLst/>
            </a:prstGeom>
            <a:solidFill>
              <a:srgbClr val="000000"/>
            </a:solidFill>
            <a:ln w="28575">
              <a:solidFill>
                <a:srgbClr val="3399FF"/>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FFFFFF"/>
                  </a:solidFill>
                </a:rPr>
                <a:t>No evolution</a:t>
              </a:r>
            </a:p>
          </p:txBody>
        </p:sp>
        <p:sp>
          <p:nvSpPr>
            <p:cNvPr id="120863" name="Line 14"/>
            <p:cNvSpPr>
              <a:spLocks noChangeShapeType="1"/>
            </p:cNvSpPr>
            <p:nvPr/>
          </p:nvSpPr>
          <p:spPr bwMode="auto">
            <a:xfrm>
              <a:off x="2603" y="2087"/>
              <a:ext cx="0" cy="56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64" name="Line 15"/>
            <p:cNvSpPr>
              <a:spLocks noChangeShapeType="1"/>
            </p:cNvSpPr>
            <p:nvPr/>
          </p:nvSpPr>
          <p:spPr bwMode="auto">
            <a:xfrm>
              <a:off x="2580" y="1367"/>
              <a:ext cx="0" cy="3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16"/>
          <p:cNvGrpSpPr>
            <a:grpSpLocks/>
          </p:cNvGrpSpPr>
          <p:nvPr/>
        </p:nvGrpSpPr>
        <p:grpSpPr bwMode="auto">
          <a:xfrm>
            <a:off x="503238" y="2170113"/>
            <a:ext cx="1863725" cy="3025775"/>
            <a:chOff x="317" y="1367"/>
            <a:chExt cx="1174" cy="1906"/>
          </a:xfrm>
        </p:grpSpPr>
        <p:sp>
          <p:nvSpPr>
            <p:cNvPr id="120857" name="Text Box 17"/>
            <p:cNvSpPr txBox="1">
              <a:spLocks noChangeArrowheads="1"/>
            </p:cNvSpPr>
            <p:nvPr/>
          </p:nvSpPr>
          <p:spPr bwMode="auto">
            <a:xfrm>
              <a:off x="330" y="1734"/>
              <a:ext cx="1161" cy="345"/>
            </a:xfrm>
            <a:prstGeom prst="rect">
              <a:avLst/>
            </a:prstGeom>
            <a:solidFill>
              <a:srgbClr val="000000"/>
            </a:solidFill>
            <a:ln w="28575">
              <a:solidFill>
                <a:srgbClr val="3399FF"/>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FFFFFF"/>
                  </a:solidFill>
                </a:rPr>
                <a:t>Disease</a:t>
              </a:r>
            </a:p>
          </p:txBody>
        </p:sp>
        <p:sp>
          <p:nvSpPr>
            <p:cNvPr id="120858" name="Text Box 18"/>
            <p:cNvSpPr txBox="1">
              <a:spLocks noChangeArrowheads="1"/>
            </p:cNvSpPr>
            <p:nvPr/>
          </p:nvSpPr>
          <p:spPr bwMode="auto">
            <a:xfrm>
              <a:off x="317" y="2659"/>
              <a:ext cx="1161" cy="614"/>
            </a:xfrm>
            <a:prstGeom prst="rect">
              <a:avLst/>
            </a:prstGeom>
            <a:solidFill>
              <a:srgbClr val="000000"/>
            </a:solidFill>
            <a:ln w="28575">
              <a:solidFill>
                <a:srgbClr val="3399FF"/>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FFFFFF"/>
                  </a:solidFill>
                </a:rPr>
                <a:t>No evolution</a:t>
              </a:r>
            </a:p>
          </p:txBody>
        </p:sp>
        <p:sp>
          <p:nvSpPr>
            <p:cNvPr id="120859" name="Line 19"/>
            <p:cNvSpPr>
              <a:spLocks noChangeShapeType="1"/>
            </p:cNvSpPr>
            <p:nvPr/>
          </p:nvSpPr>
          <p:spPr bwMode="auto">
            <a:xfrm>
              <a:off x="912" y="2091"/>
              <a:ext cx="0" cy="56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60" name="Line 20"/>
            <p:cNvSpPr>
              <a:spLocks noChangeShapeType="1"/>
            </p:cNvSpPr>
            <p:nvPr/>
          </p:nvSpPr>
          <p:spPr bwMode="auto">
            <a:xfrm>
              <a:off x="930" y="1367"/>
              <a:ext cx="0" cy="3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21"/>
          <p:cNvGrpSpPr>
            <a:grpSpLocks/>
          </p:cNvGrpSpPr>
          <p:nvPr/>
        </p:nvGrpSpPr>
        <p:grpSpPr bwMode="auto">
          <a:xfrm>
            <a:off x="4694238" y="5110163"/>
            <a:ext cx="2219325" cy="1627187"/>
            <a:chOff x="2957" y="3219"/>
            <a:chExt cx="1398" cy="1025"/>
          </a:xfrm>
        </p:grpSpPr>
        <p:sp>
          <p:nvSpPr>
            <p:cNvPr id="120854" name="Text Box 22"/>
            <p:cNvSpPr txBox="1">
              <a:spLocks noChangeArrowheads="1"/>
            </p:cNvSpPr>
            <p:nvPr/>
          </p:nvSpPr>
          <p:spPr bwMode="auto">
            <a:xfrm>
              <a:off x="2957" y="3612"/>
              <a:ext cx="1398" cy="632"/>
            </a:xfrm>
            <a:prstGeom prst="rect">
              <a:avLst/>
            </a:prstGeom>
            <a:solidFill>
              <a:srgbClr val="000000"/>
            </a:solidFill>
            <a:ln w="57150">
              <a:solidFill>
                <a:srgbClr val="00CC00"/>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FFFFFF"/>
                  </a:solidFill>
                </a:rPr>
                <a:t>Evolution possible</a:t>
              </a:r>
            </a:p>
          </p:txBody>
        </p:sp>
        <p:sp>
          <p:nvSpPr>
            <p:cNvPr id="120855" name="Line 23"/>
            <p:cNvSpPr>
              <a:spLocks noChangeShapeType="1"/>
            </p:cNvSpPr>
            <p:nvPr/>
          </p:nvSpPr>
          <p:spPr bwMode="auto">
            <a:xfrm>
              <a:off x="4033" y="3295"/>
              <a:ext cx="0" cy="31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20" name="Text Box 24"/>
            <p:cNvSpPr txBox="1">
              <a:spLocks noChangeArrowheads="1"/>
            </p:cNvSpPr>
            <p:nvPr/>
          </p:nvSpPr>
          <p:spPr bwMode="auto">
            <a:xfrm>
              <a:off x="3457" y="3219"/>
              <a:ext cx="713" cy="327"/>
            </a:xfrm>
            <a:prstGeom prst="rect">
              <a:avLst/>
            </a:prstGeom>
            <a:noFill/>
            <a:ln w="9525">
              <a:noFill/>
              <a:miter lim="800000"/>
              <a:headEnd/>
              <a:tailEnd/>
            </a:ln>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000066"/>
                  </a:solidFill>
                  <a:effectLst>
                    <a:outerShdw blurRad="38100" dist="38100" dir="2700000" algn="tl">
                      <a:srgbClr val="DDDDDD"/>
                    </a:outerShdw>
                  </a:effectLst>
                </a:rPr>
                <a:t>yes</a:t>
              </a:r>
            </a:p>
          </p:txBody>
        </p:sp>
      </p:grpSp>
      <p:grpSp>
        <p:nvGrpSpPr>
          <p:cNvPr id="7" name="Group 25"/>
          <p:cNvGrpSpPr>
            <a:grpSpLocks/>
          </p:cNvGrpSpPr>
          <p:nvPr/>
        </p:nvGrpSpPr>
        <p:grpSpPr bwMode="auto">
          <a:xfrm>
            <a:off x="5964238" y="2170113"/>
            <a:ext cx="3208337" cy="4516437"/>
            <a:chOff x="3757" y="1367"/>
            <a:chExt cx="2021" cy="2845"/>
          </a:xfrm>
        </p:grpSpPr>
        <p:sp>
          <p:nvSpPr>
            <p:cNvPr id="120847" name="Text Box 26"/>
            <p:cNvSpPr txBox="1">
              <a:spLocks noChangeArrowheads="1"/>
            </p:cNvSpPr>
            <p:nvPr/>
          </p:nvSpPr>
          <p:spPr bwMode="auto">
            <a:xfrm>
              <a:off x="3757" y="1724"/>
              <a:ext cx="1582" cy="614"/>
            </a:xfrm>
            <a:prstGeom prst="rect">
              <a:avLst/>
            </a:prstGeom>
            <a:solidFill>
              <a:srgbClr val="000000"/>
            </a:solidFill>
            <a:ln w="28575">
              <a:solidFill>
                <a:srgbClr val="3399FF"/>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FFFFFF"/>
                  </a:solidFill>
                </a:rPr>
                <a:t>Add information</a:t>
              </a:r>
            </a:p>
          </p:txBody>
        </p:sp>
        <p:sp>
          <p:nvSpPr>
            <p:cNvPr id="120848" name="Text Box 27"/>
            <p:cNvSpPr txBox="1">
              <a:spLocks noChangeArrowheads="1"/>
            </p:cNvSpPr>
            <p:nvPr/>
          </p:nvSpPr>
          <p:spPr bwMode="auto">
            <a:xfrm>
              <a:off x="4453" y="3598"/>
              <a:ext cx="1170" cy="614"/>
            </a:xfrm>
            <a:prstGeom prst="rect">
              <a:avLst/>
            </a:prstGeom>
            <a:solidFill>
              <a:srgbClr val="000000"/>
            </a:solidFill>
            <a:ln w="28575">
              <a:solidFill>
                <a:srgbClr val="3399FF"/>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FFFFFF"/>
                  </a:solidFill>
                </a:rPr>
                <a:t>No evolution</a:t>
              </a:r>
            </a:p>
          </p:txBody>
        </p:sp>
        <p:sp>
          <p:nvSpPr>
            <p:cNvPr id="120849" name="Line 28"/>
            <p:cNvSpPr>
              <a:spLocks noChangeShapeType="1"/>
            </p:cNvSpPr>
            <p:nvPr/>
          </p:nvSpPr>
          <p:spPr bwMode="auto">
            <a:xfrm>
              <a:off x="4729" y="1367"/>
              <a:ext cx="0" cy="3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20850" name="Group 29"/>
            <p:cNvGrpSpPr>
              <a:grpSpLocks/>
            </p:cNvGrpSpPr>
            <p:nvPr/>
          </p:nvGrpSpPr>
          <p:grpSpPr bwMode="auto">
            <a:xfrm>
              <a:off x="5330" y="2021"/>
              <a:ext cx="174" cy="1572"/>
              <a:chOff x="5330" y="2021"/>
              <a:chExt cx="174" cy="1572"/>
            </a:xfrm>
          </p:grpSpPr>
          <p:sp>
            <p:nvSpPr>
              <p:cNvPr id="120852" name="Line 30"/>
              <p:cNvSpPr>
                <a:spLocks noChangeShapeType="1"/>
              </p:cNvSpPr>
              <p:nvPr/>
            </p:nvSpPr>
            <p:spPr bwMode="auto">
              <a:xfrm>
                <a:off x="5504" y="2021"/>
                <a:ext cx="0" cy="157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53" name="Line 31"/>
              <p:cNvSpPr>
                <a:spLocks noChangeShapeType="1"/>
              </p:cNvSpPr>
              <p:nvPr/>
            </p:nvSpPr>
            <p:spPr bwMode="auto">
              <a:xfrm flipH="1">
                <a:off x="5330" y="2039"/>
                <a:ext cx="16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8928" name="Text Box 32"/>
            <p:cNvSpPr txBox="1">
              <a:spLocks noChangeArrowheads="1"/>
            </p:cNvSpPr>
            <p:nvPr/>
          </p:nvSpPr>
          <p:spPr bwMode="auto">
            <a:xfrm>
              <a:off x="5229" y="1746"/>
              <a:ext cx="549" cy="327"/>
            </a:xfrm>
            <a:prstGeom prst="rect">
              <a:avLst/>
            </a:prstGeom>
            <a:noFill/>
            <a:ln w="9525">
              <a:noFill/>
              <a:miter lim="800000"/>
              <a:headEnd/>
              <a:tailEnd/>
            </a:ln>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000066"/>
                  </a:solidFill>
                  <a:effectLst>
                    <a:outerShdw blurRad="38100" dist="38100" dir="2700000" algn="tl">
                      <a:srgbClr val="DDDDDD"/>
                    </a:outerShdw>
                  </a:effectLst>
                </a:rPr>
                <a:t>No</a:t>
              </a:r>
            </a:p>
          </p:txBody>
        </p:sp>
      </p:grpSp>
      <p:grpSp>
        <p:nvGrpSpPr>
          <p:cNvPr id="9" name="Group 33"/>
          <p:cNvGrpSpPr>
            <a:grpSpLocks/>
          </p:cNvGrpSpPr>
          <p:nvPr/>
        </p:nvGrpSpPr>
        <p:grpSpPr bwMode="auto">
          <a:xfrm>
            <a:off x="6067425" y="3671888"/>
            <a:ext cx="2324100" cy="2043112"/>
            <a:chOff x="3822" y="2313"/>
            <a:chExt cx="1464" cy="1287"/>
          </a:xfrm>
        </p:grpSpPr>
        <p:sp>
          <p:nvSpPr>
            <p:cNvPr id="120842" name="Line 34"/>
            <p:cNvSpPr>
              <a:spLocks noChangeShapeType="1"/>
            </p:cNvSpPr>
            <p:nvPr/>
          </p:nvSpPr>
          <p:spPr bwMode="auto">
            <a:xfrm>
              <a:off x="5080" y="3290"/>
              <a:ext cx="0" cy="31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43" name="Text Box 35"/>
            <p:cNvSpPr txBox="1">
              <a:spLocks noChangeArrowheads="1"/>
            </p:cNvSpPr>
            <p:nvPr/>
          </p:nvSpPr>
          <p:spPr bwMode="auto">
            <a:xfrm>
              <a:off x="3822" y="2668"/>
              <a:ext cx="1464" cy="614"/>
            </a:xfrm>
            <a:prstGeom prst="rect">
              <a:avLst/>
            </a:prstGeom>
            <a:solidFill>
              <a:srgbClr val="000000"/>
            </a:solidFill>
            <a:ln w="28575">
              <a:solidFill>
                <a:srgbClr val="3399FF"/>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FFFFFF"/>
                  </a:solidFill>
                </a:rPr>
                <a:t>Change morphology</a:t>
              </a:r>
            </a:p>
          </p:txBody>
        </p:sp>
        <p:sp>
          <p:nvSpPr>
            <p:cNvPr id="120844" name="Line 36"/>
            <p:cNvSpPr>
              <a:spLocks noChangeShapeType="1"/>
            </p:cNvSpPr>
            <p:nvPr/>
          </p:nvSpPr>
          <p:spPr bwMode="auto">
            <a:xfrm>
              <a:off x="4527" y="2319"/>
              <a:ext cx="0" cy="34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33" name="Text Box 37"/>
            <p:cNvSpPr txBox="1">
              <a:spLocks noChangeArrowheads="1"/>
            </p:cNvSpPr>
            <p:nvPr/>
          </p:nvSpPr>
          <p:spPr bwMode="auto">
            <a:xfrm>
              <a:off x="4539" y="3255"/>
              <a:ext cx="713" cy="327"/>
            </a:xfrm>
            <a:prstGeom prst="rect">
              <a:avLst/>
            </a:prstGeom>
            <a:noFill/>
            <a:ln w="9525">
              <a:noFill/>
              <a:miter lim="800000"/>
              <a:headEnd/>
              <a:tailEnd/>
            </a:ln>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000066"/>
                  </a:solidFill>
                  <a:effectLst>
                    <a:outerShdw blurRad="38100" dist="38100" dir="2700000" algn="tl">
                      <a:srgbClr val="DDDDDD"/>
                    </a:outerShdw>
                  </a:effectLst>
                </a:rPr>
                <a:t>No</a:t>
              </a:r>
            </a:p>
          </p:txBody>
        </p:sp>
        <p:sp>
          <p:nvSpPr>
            <p:cNvPr id="208934" name="Text Box 38"/>
            <p:cNvSpPr txBox="1">
              <a:spLocks noChangeArrowheads="1"/>
            </p:cNvSpPr>
            <p:nvPr/>
          </p:nvSpPr>
          <p:spPr bwMode="auto">
            <a:xfrm>
              <a:off x="4489" y="2313"/>
              <a:ext cx="658" cy="327"/>
            </a:xfrm>
            <a:prstGeom prst="rect">
              <a:avLst/>
            </a:prstGeom>
            <a:noFill/>
            <a:ln w="9525">
              <a:noFill/>
              <a:miter lim="800000"/>
              <a:headEnd/>
              <a:tailEnd/>
            </a:ln>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a:solidFill>
                    <a:srgbClr val="000066"/>
                  </a:solidFill>
                  <a:effectLst>
                    <a:outerShdw blurRad="38100" dist="38100" dir="2700000" algn="tl">
                      <a:srgbClr val="DDDDDD"/>
                    </a:outerShdw>
                  </a:effectLst>
                </a:rPr>
                <a:t>Yes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8898"/>
                                        </p:tgtEl>
                                        <p:attrNameLst>
                                          <p:attrName>style.visibility</p:attrName>
                                        </p:attrNameLst>
                                      </p:cBhvr>
                                      <p:to>
                                        <p:strVal val="visible"/>
                                      </p:to>
                                    </p:set>
                                    <p:animEffect transition="in" filter="fade">
                                      <p:cBhvr>
                                        <p:cTn id="7" dur="500"/>
                                        <p:tgtEl>
                                          <p:spTgt spid="208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10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10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r>
              <a:rPr lang="en-US">
                <a:latin typeface="Arial Narrow" charset="0"/>
              </a:rPr>
              <a:t>Mutations</a:t>
            </a:r>
          </a:p>
        </p:txBody>
      </p:sp>
      <p:sp>
        <p:nvSpPr>
          <p:cNvPr id="381955" name="Rectangle 3"/>
          <p:cNvSpPr>
            <a:spLocks noGrp="1" noChangeArrowheads="1"/>
          </p:cNvSpPr>
          <p:nvPr>
            <p:ph type="body" idx="1"/>
          </p:nvPr>
        </p:nvSpPr>
        <p:spPr>
          <a:xfrm>
            <a:off x="454025" y="1227138"/>
            <a:ext cx="7772400" cy="5435600"/>
          </a:xfrm>
        </p:spPr>
        <p:txBody>
          <a:bodyPr/>
          <a:lstStyle/>
          <a:p>
            <a:pPr eaLnBrk="1" hangingPunct="1">
              <a:lnSpc>
                <a:spcPct val="90000"/>
              </a:lnSpc>
            </a:pPr>
            <a:r>
              <a:rPr lang="en-US">
                <a:latin typeface="Arial" charset="0"/>
              </a:rPr>
              <a:t>Insertions</a:t>
            </a:r>
          </a:p>
          <a:p>
            <a:pPr eaLnBrk="1" hangingPunct="1">
              <a:lnSpc>
                <a:spcPct val="90000"/>
              </a:lnSpc>
            </a:pPr>
            <a:r>
              <a:rPr lang="en-US">
                <a:latin typeface="Arial" charset="0"/>
              </a:rPr>
              <a:t>Deletions</a:t>
            </a:r>
          </a:p>
          <a:p>
            <a:pPr eaLnBrk="1" hangingPunct="1">
              <a:lnSpc>
                <a:spcPct val="90000"/>
              </a:lnSpc>
            </a:pPr>
            <a:r>
              <a:rPr lang="en-US">
                <a:latin typeface="Arial" charset="0"/>
              </a:rPr>
              <a:t>Inversions</a:t>
            </a:r>
          </a:p>
          <a:p>
            <a:pPr eaLnBrk="1" hangingPunct="1">
              <a:lnSpc>
                <a:spcPct val="90000"/>
              </a:lnSpc>
            </a:pPr>
            <a:r>
              <a:rPr lang="en-US">
                <a:latin typeface="Arial" charset="0"/>
              </a:rPr>
              <a:t>Duplications</a:t>
            </a:r>
          </a:p>
          <a:p>
            <a:pPr eaLnBrk="1" hangingPunct="1">
              <a:lnSpc>
                <a:spcPct val="90000"/>
              </a:lnSpc>
            </a:pPr>
            <a:r>
              <a:rPr lang="en-US">
                <a:latin typeface="Arial" charset="0"/>
              </a:rPr>
              <a:t>Translocations</a:t>
            </a:r>
          </a:p>
          <a:p>
            <a:pPr eaLnBrk="1" hangingPunct="1">
              <a:lnSpc>
                <a:spcPct val="90000"/>
              </a:lnSpc>
            </a:pPr>
            <a:r>
              <a:rPr lang="en-US">
                <a:latin typeface="Arial" charset="0"/>
              </a:rPr>
              <a:t>Recombination</a:t>
            </a:r>
            <a:r>
              <a:rPr lang="mr-IN">
                <a:latin typeface="Arial" charset="0"/>
              </a:rPr>
              <a:t>'</a:t>
            </a:r>
            <a:r>
              <a:rPr lang="en-US">
                <a:latin typeface="Arial" charset="0"/>
              </a:rPr>
              <a:t>s</a:t>
            </a:r>
          </a:p>
          <a:p>
            <a:pPr eaLnBrk="1" hangingPunct="1">
              <a:lnSpc>
                <a:spcPct val="90000"/>
              </a:lnSpc>
            </a:pPr>
            <a:r>
              <a:rPr lang="en-US">
                <a:latin typeface="Arial" charset="0"/>
              </a:rPr>
              <a:t>Most are harmful or neutral</a:t>
            </a:r>
          </a:p>
          <a:p>
            <a:pPr eaLnBrk="1" hangingPunct="1">
              <a:lnSpc>
                <a:spcPct val="90000"/>
              </a:lnSpc>
            </a:pPr>
            <a:r>
              <a:rPr lang="en-US">
                <a:latin typeface="Arial" charset="0"/>
              </a:rPr>
              <a:t>Programmed gene expressions</a:t>
            </a:r>
          </a:p>
          <a:p>
            <a:pPr lvl="1" eaLnBrk="1" hangingPunct="1">
              <a:lnSpc>
                <a:spcPct val="90000"/>
              </a:lnSpc>
            </a:pPr>
            <a:r>
              <a:rPr lang="en-US">
                <a:latin typeface="Arial" charset="0"/>
                <a:ea typeface="ＭＳ Ｐゴシック" charset="0"/>
              </a:rPr>
              <a:t>Bacteria resistance to antibiotics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Effect transition="in" filter="fade">
                                      <p:cBhvr>
                                        <p:cTn id="7" dur="500"/>
                                        <p:tgtEl>
                                          <p:spTgt spid="38195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1955">
                                            <p:txEl>
                                              <p:pRg st="1" end="1"/>
                                            </p:txEl>
                                          </p:spTgt>
                                        </p:tgtEl>
                                        <p:attrNameLst>
                                          <p:attrName>style.visibility</p:attrName>
                                        </p:attrNameLst>
                                      </p:cBhvr>
                                      <p:to>
                                        <p:strVal val="visible"/>
                                      </p:to>
                                    </p:set>
                                    <p:animEffect transition="in" filter="fade">
                                      <p:cBhvr>
                                        <p:cTn id="11" dur="500"/>
                                        <p:tgtEl>
                                          <p:spTgt spid="381955">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1955">
                                            <p:txEl>
                                              <p:pRg st="2" end="2"/>
                                            </p:txEl>
                                          </p:spTgt>
                                        </p:tgtEl>
                                        <p:attrNameLst>
                                          <p:attrName>style.visibility</p:attrName>
                                        </p:attrNameLst>
                                      </p:cBhvr>
                                      <p:to>
                                        <p:strVal val="visible"/>
                                      </p:to>
                                    </p:set>
                                    <p:animEffect transition="in" filter="fade">
                                      <p:cBhvr>
                                        <p:cTn id="15" dur="500"/>
                                        <p:tgtEl>
                                          <p:spTgt spid="381955">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1955">
                                            <p:txEl>
                                              <p:pRg st="3" end="3"/>
                                            </p:txEl>
                                          </p:spTgt>
                                        </p:tgtEl>
                                        <p:attrNameLst>
                                          <p:attrName>style.visibility</p:attrName>
                                        </p:attrNameLst>
                                      </p:cBhvr>
                                      <p:to>
                                        <p:strVal val="visible"/>
                                      </p:to>
                                    </p:set>
                                    <p:animEffect transition="in" filter="fade">
                                      <p:cBhvr>
                                        <p:cTn id="19" dur="500"/>
                                        <p:tgtEl>
                                          <p:spTgt spid="381955">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1955">
                                            <p:txEl>
                                              <p:pRg st="4" end="4"/>
                                            </p:txEl>
                                          </p:spTgt>
                                        </p:tgtEl>
                                        <p:attrNameLst>
                                          <p:attrName>style.visibility</p:attrName>
                                        </p:attrNameLst>
                                      </p:cBhvr>
                                      <p:to>
                                        <p:strVal val="visible"/>
                                      </p:to>
                                    </p:set>
                                    <p:animEffect transition="in" filter="fade">
                                      <p:cBhvr>
                                        <p:cTn id="23" dur="500"/>
                                        <p:tgtEl>
                                          <p:spTgt spid="381955">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1955">
                                            <p:txEl>
                                              <p:pRg st="5" end="5"/>
                                            </p:txEl>
                                          </p:spTgt>
                                        </p:tgtEl>
                                        <p:attrNameLst>
                                          <p:attrName>style.visibility</p:attrName>
                                        </p:attrNameLst>
                                      </p:cBhvr>
                                      <p:to>
                                        <p:strVal val="visible"/>
                                      </p:to>
                                    </p:set>
                                    <p:animEffect transition="in" filter="fade">
                                      <p:cBhvr>
                                        <p:cTn id="27" dur="500"/>
                                        <p:tgtEl>
                                          <p:spTgt spid="381955">
                                            <p:txEl>
                                              <p:pRg st="5" end="5"/>
                                            </p:txEl>
                                          </p:spTgt>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81955">
                                            <p:txEl>
                                              <p:pRg st="6" end="6"/>
                                            </p:txEl>
                                          </p:spTgt>
                                        </p:tgtEl>
                                        <p:attrNameLst>
                                          <p:attrName>style.visibility</p:attrName>
                                        </p:attrNameLst>
                                      </p:cBhvr>
                                      <p:to>
                                        <p:strVal val="visible"/>
                                      </p:to>
                                    </p:set>
                                    <p:animEffect transition="in" filter="fade">
                                      <p:cBhvr>
                                        <p:cTn id="31" dur="500"/>
                                        <p:tgtEl>
                                          <p:spTgt spid="381955">
                                            <p:txEl>
                                              <p:pRg st="6" end="6"/>
                                            </p:txEl>
                                          </p:spTgt>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1955">
                                            <p:txEl>
                                              <p:pRg st="7" end="7"/>
                                            </p:txEl>
                                          </p:spTgt>
                                        </p:tgtEl>
                                        <p:attrNameLst>
                                          <p:attrName>style.visibility</p:attrName>
                                        </p:attrNameLst>
                                      </p:cBhvr>
                                      <p:to>
                                        <p:strVal val="visible"/>
                                      </p:to>
                                    </p:set>
                                    <p:animEffect transition="in" filter="fade">
                                      <p:cBhvr>
                                        <p:cTn id="35" dur="500"/>
                                        <p:tgtEl>
                                          <p:spTgt spid="381955">
                                            <p:txEl>
                                              <p:pRg st="7" end="7"/>
                                            </p:txEl>
                                          </p:spTgt>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1955">
                                            <p:txEl>
                                              <p:pRg st="8" end="8"/>
                                            </p:txEl>
                                          </p:spTgt>
                                        </p:tgtEl>
                                        <p:attrNameLst>
                                          <p:attrName>style.visibility</p:attrName>
                                        </p:attrNameLst>
                                      </p:cBhvr>
                                      <p:to>
                                        <p:strVal val="visible"/>
                                      </p:to>
                                    </p:set>
                                    <p:animEffect transition="in" filter="fade">
                                      <p:cBhvr>
                                        <p:cTn id="39" dur="500"/>
                                        <p:tgtEl>
                                          <p:spTgt spid="3819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p:txBody>
          <a:bodyPr/>
          <a:lstStyle/>
          <a:p>
            <a:pPr eaLnBrk="1" hangingPunct="1"/>
            <a:r>
              <a:rPr lang="en-US" sz="4800">
                <a:latin typeface="Arial Narrow" charset="0"/>
              </a:rPr>
              <a:t>Mutations and Evolution</a:t>
            </a:r>
          </a:p>
        </p:txBody>
      </p:sp>
      <p:sp>
        <p:nvSpPr>
          <p:cNvPr id="11267" name="Rectangle 3"/>
          <p:cNvSpPr>
            <a:spLocks noGrp="1" noChangeArrowheads="1"/>
          </p:cNvSpPr>
          <p:nvPr>
            <p:ph type="body" idx="4294967295"/>
          </p:nvPr>
        </p:nvSpPr>
        <p:spPr>
          <a:xfrm>
            <a:off x="320675" y="1851025"/>
            <a:ext cx="8186738" cy="3286125"/>
          </a:xfrm>
        </p:spPr>
        <p:txBody>
          <a:bodyPr/>
          <a:lstStyle/>
          <a:p>
            <a:pPr marL="0" indent="0" eaLnBrk="1" hangingPunct="1">
              <a:lnSpc>
                <a:spcPct val="90000"/>
              </a:lnSpc>
              <a:buFont typeface="Wingdings" charset="0"/>
              <a:buNone/>
            </a:pPr>
            <a:r>
              <a:rPr lang="mr-IN" altLang="ja-JP">
                <a:latin typeface="Arial" charset="0"/>
                <a:cs typeface="Times New Roman" charset="0"/>
              </a:rPr>
              <a:t>"</a:t>
            </a:r>
            <a:r>
              <a:rPr lang="en-US">
                <a:latin typeface="Arial" charset="0"/>
                <a:cs typeface="Times New Roman" charset="0"/>
              </a:rPr>
              <a:t>But there is no evidence that DNA mutations can provide the sorts of variation needed for evolution… </a:t>
            </a:r>
          </a:p>
          <a:p>
            <a:pPr marL="0" indent="0" eaLnBrk="1" hangingPunct="1">
              <a:lnSpc>
                <a:spcPct val="90000"/>
              </a:lnSpc>
              <a:buFont typeface="Wingdings" charset="0"/>
              <a:buNone/>
            </a:pPr>
            <a:r>
              <a:rPr lang="en-US">
                <a:latin typeface="Arial" charset="0"/>
                <a:cs typeface="Times New Roman" charset="0"/>
              </a:rPr>
              <a:t>There is no evidence for beneficial mutations at the level of macroevolution, but there is also no evidence at the level of what is commonly regarded as microevolution.</a:t>
            </a:r>
            <a:r>
              <a:rPr lang="mr-IN" altLang="ja-JP">
                <a:latin typeface="Arial" charset="0"/>
                <a:cs typeface="Times New Roman" charset="0"/>
              </a:rPr>
              <a:t>"</a:t>
            </a:r>
            <a:endParaRPr lang="en-US">
              <a:latin typeface="Arial" charset="0"/>
              <a:cs typeface="Times New Roman" charset="0"/>
            </a:endParaRPr>
          </a:p>
        </p:txBody>
      </p:sp>
      <p:sp>
        <p:nvSpPr>
          <p:cNvPr id="11268" name="Text Box 4"/>
          <p:cNvSpPr txBox="1">
            <a:spLocks noChangeArrowheads="1"/>
          </p:cNvSpPr>
          <p:nvPr/>
        </p:nvSpPr>
        <p:spPr bwMode="auto">
          <a:xfrm>
            <a:off x="1063625" y="1241425"/>
            <a:ext cx="6918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chemeClr val="tx1"/>
                </a:solidFill>
                <a:cs typeface="Arial Unicode MS" charset="0"/>
              </a:rPr>
              <a:t>Jonathan Wells, Ph.D. Molecular Biology</a:t>
            </a:r>
            <a:endParaRPr lang="en-US">
              <a:solidFill>
                <a:schemeClr val="tx1"/>
              </a:solidFill>
              <a:ea typeface="Arial Unicode MS" charset="0"/>
              <a:cs typeface="Arial Unicode MS" charset="0"/>
            </a:endParaRPr>
          </a:p>
        </p:txBody>
      </p:sp>
      <p:pic>
        <p:nvPicPr>
          <p:cNvPr id="122885" name="Picture 7" descr="icons boo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26375" y="5049838"/>
            <a:ext cx="12033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lide(fromBottom)">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dissolve">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dissolve">
                                      <p:cBhvr>
                                        <p:cTn id="17"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P spid="11268"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a:latin typeface="Arial Narrow" charset="0"/>
              </a:rPr>
              <a:t>Mutations</a:t>
            </a:r>
          </a:p>
        </p:txBody>
      </p:sp>
      <p:sp>
        <p:nvSpPr>
          <p:cNvPr id="212995" name="Rectangle 3"/>
          <p:cNvSpPr>
            <a:spLocks noGrp="1" noChangeArrowheads="1"/>
          </p:cNvSpPr>
          <p:nvPr>
            <p:ph type="body" idx="4294967295"/>
          </p:nvPr>
        </p:nvSpPr>
        <p:spPr>
          <a:xfrm>
            <a:off x="487363" y="2449513"/>
            <a:ext cx="7265987" cy="3663950"/>
          </a:xfrm>
        </p:spPr>
        <p:txBody>
          <a:bodyPr/>
          <a:lstStyle/>
          <a:p>
            <a:pPr marL="0" indent="0" eaLnBrk="1" hangingPunct="1">
              <a:lnSpc>
                <a:spcPct val="95000"/>
              </a:lnSpc>
              <a:buFont typeface="Wingdings" charset="0"/>
              <a:buNone/>
            </a:pPr>
            <a:r>
              <a:rPr lang="mr-IN" altLang="ja-JP">
                <a:latin typeface="Arial" charset="0"/>
              </a:rPr>
              <a:t>"</a:t>
            </a:r>
            <a:r>
              <a:rPr lang="en-US">
                <a:latin typeface="Arial" charset="0"/>
              </a:rPr>
              <a:t>But in all the reading I</a:t>
            </a:r>
            <a:r>
              <a:rPr lang="mr-IN" altLang="ja-JP">
                <a:latin typeface="Arial" charset="0"/>
              </a:rPr>
              <a:t>'</a:t>
            </a:r>
            <a:r>
              <a:rPr lang="en-US">
                <a:latin typeface="Arial" charset="0"/>
              </a:rPr>
              <a:t>ve done in the life-sciences literature, I</a:t>
            </a:r>
            <a:r>
              <a:rPr lang="mr-IN" altLang="ja-JP">
                <a:latin typeface="Arial" charset="0"/>
              </a:rPr>
              <a:t>'</a:t>
            </a:r>
            <a:r>
              <a:rPr lang="en-US">
                <a:latin typeface="Arial" charset="0"/>
              </a:rPr>
              <a:t>ve never found a mutation that added information… </a:t>
            </a:r>
          </a:p>
          <a:p>
            <a:pPr marL="0" indent="0" eaLnBrk="1" hangingPunct="1">
              <a:lnSpc>
                <a:spcPct val="95000"/>
              </a:lnSpc>
              <a:buFont typeface="Wingdings" charset="0"/>
              <a:buNone/>
            </a:pPr>
            <a:r>
              <a:rPr lang="en-US">
                <a:latin typeface="Arial" charset="0"/>
              </a:rPr>
              <a:t>All point mutations that have been studied on the molecular level turn out to reduce the genetic information and not increase it.</a:t>
            </a:r>
            <a:r>
              <a:rPr lang="mr-IN" altLang="ja-JP">
                <a:latin typeface="Arial" charset="0"/>
              </a:rPr>
              <a:t>"</a:t>
            </a:r>
            <a:endParaRPr lang="en-US">
              <a:latin typeface="Arial" charset="0"/>
            </a:endParaRPr>
          </a:p>
        </p:txBody>
      </p:sp>
      <p:sp>
        <p:nvSpPr>
          <p:cNvPr id="212996" name="Text Box 4"/>
          <p:cNvSpPr txBox="1">
            <a:spLocks noChangeArrowheads="1"/>
          </p:cNvSpPr>
          <p:nvPr/>
        </p:nvSpPr>
        <p:spPr bwMode="auto">
          <a:xfrm>
            <a:off x="563563" y="1120775"/>
            <a:ext cx="83169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2400">
                <a:solidFill>
                  <a:schemeClr val="tx1"/>
                </a:solidFill>
              </a:rPr>
              <a:t>Lee Spetner (Ph.D. Physics – MIT,  taught information and communications at Johns Hopkins University), </a:t>
            </a:r>
            <a:r>
              <a:rPr lang="en-US" sz="2400" i="1">
                <a:solidFill>
                  <a:schemeClr val="tx1"/>
                </a:solidFill>
              </a:rPr>
              <a:t>Not By Chance</a:t>
            </a:r>
            <a:r>
              <a:rPr lang="en-US" sz="2400">
                <a:solidFill>
                  <a:schemeClr val="tx1"/>
                </a:solidFill>
              </a:rPr>
              <a:t>, 1997, pp. 131, 138</a:t>
            </a:r>
          </a:p>
        </p:txBody>
      </p:sp>
      <p:pic>
        <p:nvPicPr>
          <p:cNvPr id="123909" name="Picture 5" descr="book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40650" y="4924425"/>
            <a:ext cx="1085850" cy="1716088"/>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2996"/>
                                        </p:tgtEl>
                                        <p:attrNameLst>
                                          <p:attrName>style.visibility</p:attrName>
                                        </p:attrNameLst>
                                      </p:cBhvr>
                                      <p:to>
                                        <p:strVal val="visible"/>
                                      </p:to>
                                    </p:set>
                                    <p:animEffect transition="in" filter="dissolve">
                                      <p:cBhvr>
                                        <p:cTn id="7" dur="500"/>
                                        <p:tgtEl>
                                          <p:spTgt spid="212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Effect transition="in" filter="dissolve">
                                      <p:cBhvr>
                                        <p:cTn id="12" dur="500"/>
                                        <p:tgtEl>
                                          <p:spTgt spid="2129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2995">
                                            <p:txEl>
                                              <p:pRg st="1" end="1"/>
                                            </p:txEl>
                                          </p:spTgt>
                                        </p:tgtEl>
                                        <p:attrNameLst>
                                          <p:attrName>style.visibility</p:attrName>
                                        </p:attrNameLst>
                                      </p:cBhvr>
                                      <p:to>
                                        <p:strVal val="visible"/>
                                      </p:to>
                                    </p:set>
                                    <p:animEffect transition="in" filter="dissolve">
                                      <p:cBhvr>
                                        <p:cTn id="17" dur="500"/>
                                        <p:tgtEl>
                                          <p:spTgt spid="212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P spid="212996"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214313" y="1931988"/>
            <a:ext cx="8824912" cy="40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lnSpc>
                <a:spcPct val="90000"/>
              </a:lnSpc>
              <a:spcBef>
                <a:spcPct val="50000"/>
              </a:spcBef>
            </a:pPr>
            <a:r>
              <a:rPr lang="mr-IN" altLang="ja-JP" sz="3200">
                <a:solidFill>
                  <a:schemeClr val="tx1"/>
                </a:solidFill>
              </a:rPr>
              <a:t>"</a:t>
            </a:r>
            <a:r>
              <a:rPr lang="en-US" sz="3200">
                <a:solidFill>
                  <a:schemeClr val="tx1"/>
                </a:solidFill>
              </a:rPr>
              <a:t>… most species, including most horses, appear abruptly in the fossil record, change very little over their entire history and then disappear just as unceremoniously. This pattern is well known to paleontologists who have actually attributed it to the imperfection of the fossil record: the missing links between one species and another have all died without the decency to leave their remains as fossils.</a:t>
            </a:r>
            <a:r>
              <a:rPr lang="mr-IN" altLang="ja-JP" sz="3200">
                <a:solidFill>
                  <a:schemeClr val="tx1"/>
                </a:solidFill>
              </a:rPr>
              <a:t>"</a:t>
            </a:r>
            <a:endParaRPr lang="en-US" sz="3200">
              <a:solidFill>
                <a:schemeClr val="tx1"/>
              </a:solidFill>
            </a:endParaRPr>
          </a:p>
        </p:txBody>
      </p:sp>
      <p:sp>
        <p:nvSpPr>
          <p:cNvPr id="382979" name="Text Box 3"/>
          <p:cNvSpPr txBox="1">
            <a:spLocks noChangeArrowheads="1"/>
          </p:cNvSpPr>
          <p:nvPr/>
        </p:nvSpPr>
        <p:spPr bwMode="auto">
          <a:xfrm>
            <a:off x="366713" y="428625"/>
            <a:ext cx="83153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chemeClr val="tx1"/>
                </a:solidFill>
              </a:rPr>
              <a:t>Johnjoe McFadden (Professor of Molecular Biology and Quantum Physics), </a:t>
            </a:r>
            <a:r>
              <a:rPr lang="en-US" i="1">
                <a:solidFill>
                  <a:schemeClr val="tx1"/>
                </a:solidFill>
              </a:rPr>
              <a:t>Quantum Evolution, </a:t>
            </a:r>
            <a:r>
              <a:rPr lang="en-US">
                <a:solidFill>
                  <a:schemeClr val="tx1"/>
                </a:solidFill>
              </a:rPr>
              <a:t>2000, p. 71.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2979"/>
                                        </p:tgtEl>
                                        <p:attrNameLst>
                                          <p:attrName>style.visibility</p:attrName>
                                        </p:attrNameLst>
                                      </p:cBhvr>
                                      <p:to>
                                        <p:strVal val="visible"/>
                                      </p:to>
                                    </p:set>
                                    <p:animEffect transition="in" filter="fade">
                                      <p:cBhvr>
                                        <p:cTn id="7" dur="500"/>
                                        <p:tgtEl>
                                          <p:spTgt spid="3829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2978"/>
                                        </p:tgtEl>
                                        <p:attrNameLst>
                                          <p:attrName>style.visibility</p:attrName>
                                        </p:attrNameLst>
                                      </p:cBhvr>
                                      <p:to>
                                        <p:strVal val="visible"/>
                                      </p:to>
                                    </p:set>
                                    <p:animEffect transition="in" filter="fade">
                                      <p:cBhvr>
                                        <p:cTn id="12" dur="500"/>
                                        <p:tgtEl>
                                          <p:spTgt spid="382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8" grpId="0"/>
      <p:bldP spid="38297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pPr eaLnBrk="1" hangingPunct="1"/>
            <a:r>
              <a:rPr lang="en-US">
                <a:latin typeface="Arial Narrow" charset="0"/>
              </a:rPr>
              <a:t>Conclusion</a:t>
            </a:r>
          </a:p>
        </p:txBody>
      </p:sp>
      <p:sp>
        <p:nvSpPr>
          <p:cNvPr id="384003" name="Rectangle 3"/>
          <p:cNvSpPr>
            <a:spLocks noGrp="1" noChangeArrowheads="1"/>
          </p:cNvSpPr>
          <p:nvPr>
            <p:ph type="body" idx="1"/>
          </p:nvPr>
        </p:nvSpPr>
        <p:spPr>
          <a:xfrm>
            <a:off x="649288" y="1349375"/>
            <a:ext cx="7620000" cy="2117725"/>
          </a:xfrm>
        </p:spPr>
        <p:txBody>
          <a:bodyPr/>
          <a:lstStyle/>
          <a:p>
            <a:pPr marL="0" indent="0" eaLnBrk="1" hangingPunct="1">
              <a:buFont typeface="Wingdings" charset="0"/>
              <a:buNone/>
            </a:pPr>
            <a:r>
              <a:rPr lang="en-US">
                <a:latin typeface="Arial" charset="0"/>
              </a:rPr>
              <a:t>Based on the evolution model, the entire foundation for Darwinian evolution (mechanism for change and the fossil record) is missing. </a:t>
            </a:r>
          </a:p>
        </p:txBody>
      </p:sp>
      <p:sp>
        <p:nvSpPr>
          <p:cNvPr id="384004" name="Line 4"/>
          <p:cNvSpPr>
            <a:spLocks noChangeShapeType="1"/>
          </p:cNvSpPr>
          <p:nvPr/>
        </p:nvSpPr>
        <p:spPr bwMode="auto">
          <a:xfrm>
            <a:off x="771525" y="2363788"/>
            <a:ext cx="19161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005" name="Text Box 5"/>
          <p:cNvSpPr txBox="1">
            <a:spLocks noChangeArrowheads="1"/>
          </p:cNvSpPr>
          <p:nvPr/>
        </p:nvSpPr>
        <p:spPr bwMode="auto">
          <a:xfrm>
            <a:off x="595313" y="3792538"/>
            <a:ext cx="8054975" cy="2566987"/>
          </a:xfrm>
          <a:prstGeom prst="rect">
            <a:avLst/>
          </a:prstGeom>
          <a:solidFill>
            <a:srgbClr val="000066"/>
          </a:solidFill>
          <a:ln w="38100">
            <a:solidFill>
              <a:schemeClr val="accent2"/>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r>
              <a:rPr lang="en-US" sz="3200">
                <a:solidFill>
                  <a:schemeClr val="bg1"/>
                </a:solidFill>
              </a:rPr>
              <a:t>Why should I accept the fossil record for support of evolution when you cannot produce the evidence?</a:t>
            </a:r>
          </a:p>
          <a:p>
            <a:pPr eaLnBrk="1" hangingPunct="1"/>
            <a:r>
              <a:rPr lang="en-US" sz="3200">
                <a:solidFill>
                  <a:schemeClr val="bg1"/>
                </a:solidFill>
              </a:rPr>
              <a:t>I already have a faith. Tell me about your faith and I will tell you about my faith.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animEffect transition="in" filter="fade">
                                      <p:cBhvr>
                                        <p:cTn id="7" dur="500"/>
                                        <p:tgtEl>
                                          <p:spTgt spid="384003">
                                            <p:txEl>
                                              <p:pRg st="0" end="0"/>
                                            </p:txEl>
                                          </p:spTgt>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84004"/>
                                        </p:tgtEl>
                                        <p:attrNameLst>
                                          <p:attrName>style.visibility</p:attrName>
                                        </p:attrNameLst>
                                      </p:cBhvr>
                                      <p:to>
                                        <p:strVal val="visible"/>
                                      </p:to>
                                    </p:set>
                                    <p:anim calcmode="lin" valueType="num">
                                      <p:cBhvr>
                                        <p:cTn id="11" dur="500" fill="hold"/>
                                        <p:tgtEl>
                                          <p:spTgt spid="384004"/>
                                        </p:tgtEl>
                                        <p:attrNameLst>
                                          <p:attrName>ppt_w</p:attrName>
                                        </p:attrNameLst>
                                      </p:cBhvr>
                                      <p:tavLst>
                                        <p:tav tm="0">
                                          <p:val>
                                            <p:fltVal val="0"/>
                                          </p:val>
                                        </p:tav>
                                        <p:tav tm="100000">
                                          <p:val>
                                            <p:strVal val="#ppt_w"/>
                                          </p:val>
                                        </p:tav>
                                      </p:tavLst>
                                    </p:anim>
                                    <p:anim calcmode="lin" valueType="num">
                                      <p:cBhvr>
                                        <p:cTn id="12" dur="500" fill="hold"/>
                                        <p:tgtEl>
                                          <p:spTgt spid="384004"/>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4005"/>
                                        </p:tgtEl>
                                        <p:attrNameLst>
                                          <p:attrName>style.visibility</p:attrName>
                                        </p:attrNameLst>
                                      </p:cBhvr>
                                      <p:to>
                                        <p:strVal val="visible"/>
                                      </p:to>
                                    </p:set>
                                    <p:animEffect transition="in" filter="fade">
                                      <p:cBhvr>
                                        <p:cTn id="17" dur="500"/>
                                        <p:tgtEl>
                                          <p:spTgt spid="384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p:bldP spid="384004" grpId="0" animBg="1"/>
      <p:bldP spid="38400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hangingPunct="1"/>
            <a:r>
              <a:rPr lang="en-US">
                <a:latin typeface="Arial Narrow" charset="0"/>
              </a:rPr>
              <a:t>Logical Deduction</a:t>
            </a:r>
          </a:p>
        </p:txBody>
      </p:sp>
      <p:sp>
        <p:nvSpPr>
          <p:cNvPr id="386051" name="Rectangle 3"/>
          <p:cNvSpPr>
            <a:spLocks noGrp="1" noChangeArrowheads="1"/>
          </p:cNvSpPr>
          <p:nvPr>
            <p:ph type="body" idx="1"/>
          </p:nvPr>
        </p:nvSpPr>
        <p:spPr>
          <a:xfrm>
            <a:off x="685800" y="1385888"/>
            <a:ext cx="7772400" cy="2263775"/>
          </a:xfrm>
        </p:spPr>
        <p:txBody>
          <a:bodyPr/>
          <a:lstStyle/>
          <a:p>
            <a:pPr marL="0" indent="0" algn="ctr" eaLnBrk="1" hangingPunct="1">
              <a:buFont typeface="Wingdings" charset="0"/>
              <a:buNone/>
            </a:pPr>
            <a:r>
              <a:rPr lang="en-US" sz="3600">
                <a:latin typeface="Arial" charset="0"/>
              </a:rPr>
              <a:t>It is rational (reasonable) to believe that God, not unknown events, created all life forms after their kind</a:t>
            </a:r>
          </a:p>
        </p:txBody>
      </p:sp>
      <p:pic>
        <p:nvPicPr>
          <p:cNvPr id="386052" name="Picture 4" descr="Bible Open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01950" y="3489325"/>
            <a:ext cx="35417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fade">
                                      <p:cBhvr>
                                        <p:cTn id="7" dur="500"/>
                                        <p:tgtEl>
                                          <p:spTgt spid="386051">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6052"/>
                                        </p:tgtEl>
                                        <p:attrNameLst>
                                          <p:attrName>style.visibility</p:attrName>
                                        </p:attrNameLst>
                                      </p:cBhvr>
                                      <p:to>
                                        <p:strVal val="visible"/>
                                      </p:to>
                                    </p:set>
                                    <p:animEffect transition="in" filter="fade">
                                      <p:cBhvr>
                                        <p:cTn id="11" dur="500"/>
                                        <p:tgtEl>
                                          <p:spTgt spid="386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171" name="Text Box 3"/>
          <p:cNvSpPr txBox="1">
            <a:spLocks noChangeArrowheads="1"/>
          </p:cNvSpPr>
          <p:nvPr/>
        </p:nvSpPr>
        <p:spPr bwMode="auto">
          <a:xfrm>
            <a:off x="15875" y="203200"/>
            <a:ext cx="6632575" cy="701675"/>
          </a:xfrm>
          <a:prstGeom prst="rect">
            <a:avLst/>
          </a:prstGeom>
          <a:noFill/>
          <a:ln w="9525">
            <a:noFill/>
            <a:miter lim="800000"/>
            <a:headEnd/>
            <a:tailEnd/>
          </a:ln>
          <a:effectLst>
            <a:outerShdw blurRad="63500" dist="29783" dir="20085598" algn="ctr" rotWithShape="0">
              <a:srgbClr val="000000">
                <a:alpha val="50000"/>
              </a:srgbClr>
            </a:outerShdw>
          </a:effectLst>
        </p:spPr>
        <p:txBody>
          <a:bodyPr>
            <a:spAutoFit/>
          </a:bodyPr>
          <a:lstStyle/>
          <a:p>
            <a:pPr eaLnBrk="0" hangingPunct="0">
              <a:spcBef>
                <a:spcPct val="50000"/>
              </a:spcBef>
              <a:defRPr/>
            </a:pPr>
            <a:r>
              <a:rPr lang="en-US" sz="4000">
                <a:solidFill>
                  <a:srgbClr val="660033"/>
                </a:solidFill>
                <a:ea typeface="+mn-ea"/>
                <a:cs typeface="+mn-cs"/>
              </a:rPr>
              <a:t>The Lecture on DVD</a:t>
            </a:r>
          </a:p>
        </p:txBody>
      </p:sp>
      <p:sp>
        <p:nvSpPr>
          <p:cNvPr id="129027" name="Text Box 4"/>
          <p:cNvSpPr txBox="1">
            <a:spLocks noChangeArrowheads="1"/>
          </p:cNvSpPr>
          <p:nvPr/>
        </p:nvSpPr>
        <p:spPr bwMode="auto">
          <a:xfrm>
            <a:off x="5313363" y="1073150"/>
            <a:ext cx="30908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spcBef>
                <a:spcPct val="50000"/>
              </a:spcBef>
            </a:pPr>
            <a:r>
              <a:rPr lang="en-US" sz="4400"/>
              <a:t>Plus</a:t>
            </a:r>
            <a:r>
              <a:rPr lang="en-US" sz="5400"/>
              <a:t> Free</a:t>
            </a:r>
          </a:p>
        </p:txBody>
      </p:sp>
      <p:sp>
        <p:nvSpPr>
          <p:cNvPr id="129028" name="Text Box 5"/>
          <p:cNvSpPr txBox="1">
            <a:spLocks noChangeArrowheads="1"/>
          </p:cNvSpPr>
          <p:nvPr/>
        </p:nvSpPr>
        <p:spPr bwMode="auto">
          <a:xfrm>
            <a:off x="5311775" y="1798638"/>
            <a:ext cx="3397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spcBef>
                <a:spcPct val="50000"/>
              </a:spcBef>
            </a:pPr>
            <a:r>
              <a:rPr lang="en-US" sz="3600"/>
              <a:t>Lesson plans</a:t>
            </a:r>
          </a:p>
        </p:txBody>
      </p:sp>
      <p:sp>
        <p:nvSpPr>
          <p:cNvPr id="129029" name="Text Box 6"/>
          <p:cNvSpPr txBox="1">
            <a:spLocks noChangeArrowheads="1"/>
          </p:cNvSpPr>
          <p:nvPr/>
        </p:nvSpPr>
        <p:spPr bwMode="auto">
          <a:xfrm>
            <a:off x="5183188" y="2597150"/>
            <a:ext cx="351155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nSpc>
                <a:spcPct val="80000"/>
              </a:lnSpc>
              <a:spcBef>
                <a:spcPct val="40000"/>
              </a:spcBef>
              <a:buClr>
                <a:srgbClr val="660033"/>
              </a:buClr>
              <a:buSzPct val="65000"/>
              <a:buFont typeface="Wingdings" charset="0"/>
              <a:buChar char="u"/>
            </a:pPr>
            <a:r>
              <a:rPr lang="en-US" sz="3200"/>
              <a:t>Objectives</a:t>
            </a:r>
          </a:p>
          <a:p>
            <a:pPr>
              <a:lnSpc>
                <a:spcPct val="80000"/>
              </a:lnSpc>
              <a:spcBef>
                <a:spcPct val="40000"/>
              </a:spcBef>
              <a:buClr>
                <a:srgbClr val="660033"/>
              </a:buClr>
              <a:buSzPct val="65000"/>
              <a:buFont typeface="Wingdings" charset="0"/>
              <a:buChar char="u"/>
            </a:pPr>
            <a:r>
              <a:rPr lang="en-US" sz="3200"/>
              <a:t>Detailed outline of the DVD</a:t>
            </a:r>
          </a:p>
          <a:p>
            <a:pPr>
              <a:lnSpc>
                <a:spcPct val="80000"/>
              </a:lnSpc>
              <a:spcBef>
                <a:spcPct val="40000"/>
              </a:spcBef>
              <a:buClr>
                <a:srgbClr val="660033"/>
              </a:buClr>
              <a:buSzPct val="65000"/>
              <a:buFont typeface="Wingdings" charset="0"/>
              <a:buChar char="u"/>
            </a:pPr>
            <a:r>
              <a:rPr lang="en-US" sz="3200"/>
              <a:t>Exercises</a:t>
            </a:r>
          </a:p>
          <a:p>
            <a:pPr>
              <a:lnSpc>
                <a:spcPct val="80000"/>
              </a:lnSpc>
              <a:spcBef>
                <a:spcPct val="40000"/>
              </a:spcBef>
              <a:buClr>
                <a:srgbClr val="660033"/>
              </a:buClr>
              <a:buSzPct val="65000"/>
              <a:buFont typeface="Wingdings" charset="0"/>
              <a:buChar char="u"/>
            </a:pPr>
            <a:r>
              <a:rPr lang="en-US" sz="3200"/>
              <a:t>Answer Keys</a:t>
            </a:r>
          </a:p>
        </p:txBody>
      </p:sp>
      <p:sp>
        <p:nvSpPr>
          <p:cNvPr id="129030" name="Text Box 7"/>
          <p:cNvSpPr txBox="1">
            <a:spLocks noChangeArrowheads="1"/>
          </p:cNvSpPr>
          <p:nvPr/>
        </p:nvSpPr>
        <p:spPr bwMode="auto">
          <a:xfrm>
            <a:off x="4322763" y="5399088"/>
            <a:ext cx="4618037" cy="588962"/>
          </a:xfrm>
          <a:prstGeom prst="rect">
            <a:avLst/>
          </a:prstGeom>
          <a:solidFill>
            <a:srgbClr val="000066"/>
          </a:solidFill>
          <a:ln w="9525">
            <a:solidFill>
              <a:srgbClr val="0000CC"/>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a:spcBef>
                <a:spcPct val="50000"/>
              </a:spcBef>
            </a:pPr>
            <a:r>
              <a:rPr lang="en-US" sz="3200" b="1">
                <a:solidFill>
                  <a:srgbClr val="FFFFFF"/>
                </a:solidFill>
              </a:rPr>
              <a:t>www.Train2Equip.com</a:t>
            </a:r>
          </a:p>
        </p:txBody>
      </p:sp>
      <p:sp>
        <p:nvSpPr>
          <p:cNvPr id="129031" name="AutoShape 8"/>
          <p:cNvSpPr>
            <a:spLocks noChangeArrowheads="1"/>
          </p:cNvSpPr>
          <p:nvPr/>
        </p:nvSpPr>
        <p:spPr bwMode="auto">
          <a:xfrm>
            <a:off x="5051425" y="2365375"/>
            <a:ext cx="3367088" cy="115888"/>
          </a:xfrm>
          <a:prstGeom prst="roundRect">
            <a:avLst>
              <a:gd name="adj" fmla="val 16667"/>
            </a:avLst>
          </a:prstGeom>
          <a:gradFill rotWithShape="1">
            <a:gsLst>
              <a:gs pos="0">
                <a:srgbClr val="660033"/>
              </a:gs>
              <a:gs pos="50000">
                <a:srgbClr val="8E4268"/>
              </a:gs>
              <a:gs pos="100000">
                <a:srgbClr val="660033"/>
              </a:gs>
            </a:gsLst>
            <a:lin ang="5400000" scaled="1"/>
          </a:gradFill>
          <a:ln>
            <a:noFill/>
          </a:ln>
          <a:effectLst>
            <a:prstShdw prst="shdw17" dist="17961" dir="2700000">
              <a:srgbClr val="3D001F">
                <a:alpha val="74997"/>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129032" name="Picture 9" descr="DVD Fossil Recor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1150" y="930275"/>
            <a:ext cx="382905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9CCFF"/>
            </a:gs>
            <a:gs pos="50000">
              <a:srgbClr val="FFFFFF"/>
            </a:gs>
            <a:gs pos="100000">
              <a:srgbClr val="99CCFF"/>
            </a:gs>
          </a:gsLst>
          <a:lin ang="5400000" scaled="1"/>
        </a:gradFill>
        <a:effectLst/>
      </p:bgPr>
    </p:bg>
    <p:spTree>
      <p:nvGrpSpPr>
        <p:cNvPr id="1" name=""/>
        <p:cNvGrpSpPr/>
        <p:nvPr/>
      </p:nvGrpSpPr>
      <p:grpSpPr>
        <a:xfrm>
          <a:off x="0" y="0"/>
          <a:ext cx="0" cy="0"/>
          <a:chOff x="0" y="0"/>
          <a:chExt cx="0" cy="0"/>
        </a:xfrm>
      </p:grpSpPr>
      <p:pic>
        <p:nvPicPr>
          <p:cNvPr id="130050" name="Picture 2" descr="DVD Astronom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8125" y="596900"/>
            <a:ext cx="2111375"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3" descr="DVD Dating F+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92550" y="596900"/>
            <a:ext cx="21113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descr="DVD Fossil Recor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76975" y="596900"/>
            <a:ext cx="21113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descr="DVD Human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76975" y="3709988"/>
            <a:ext cx="21113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6" descr="DVD Lif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08125" y="3709988"/>
            <a:ext cx="21113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7" descr="DVD Matte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92550" y="3709988"/>
            <a:ext cx="2111375"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00" name="Text Box 8"/>
          <p:cNvSpPr txBox="1">
            <a:spLocks noChangeArrowheads="1"/>
          </p:cNvSpPr>
          <p:nvPr/>
        </p:nvSpPr>
        <p:spPr bwMode="auto">
          <a:xfrm>
            <a:off x="1406525" y="-69850"/>
            <a:ext cx="6923088" cy="701675"/>
          </a:xfrm>
          <a:prstGeom prst="rect">
            <a:avLst/>
          </a:prstGeom>
          <a:noFill/>
          <a:ln w="9525">
            <a:noFill/>
            <a:miter lim="800000"/>
            <a:headEnd/>
            <a:tailEnd/>
          </a:ln>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25000"/>
              </a:spcBef>
            </a:pPr>
            <a:r>
              <a:rPr lang="en-US" sz="4000" b="1">
                <a:solidFill>
                  <a:srgbClr val="000066"/>
                </a:solidFill>
                <a:effectLst>
                  <a:outerShdw blurRad="38100" dist="38100" dir="2700000" algn="tl">
                    <a:srgbClr val="000000"/>
                  </a:outerShdw>
                </a:effectLst>
              </a:rPr>
              <a:t>Set of 6 DVDs for $96</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4062413" y="88900"/>
            <a:ext cx="0" cy="6769100"/>
          </a:xfrm>
          <a:prstGeom prst="line">
            <a:avLst/>
          </a:prstGeom>
          <a:noFill/>
          <a:ln w="38100">
            <a:solidFill>
              <a:srgbClr val="D6009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3" name="Line 3"/>
          <p:cNvSpPr>
            <a:spLocks noChangeShapeType="1"/>
          </p:cNvSpPr>
          <p:nvPr/>
        </p:nvSpPr>
        <p:spPr bwMode="auto">
          <a:xfrm>
            <a:off x="6943725" y="112713"/>
            <a:ext cx="0" cy="6745287"/>
          </a:xfrm>
          <a:prstGeom prst="line">
            <a:avLst/>
          </a:prstGeom>
          <a:noFill/>
          <a:ln w="38100">
            <a:solidFill>
              <a:srgbClr val="D6009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4" name="Text Box 4"/>
          <p:cNvSpPr txBox="1">
            <a:spLocks noChangeArrowheads="1"/>
          </p:cNvSpPr>
          <p:nvPr/>
        </p:nvSpPr>
        <p:spPr bwMode="auto">
          <a:xfrm>
            <a:off x="100013" y="217488"/>
            <a:ext cx="2047875" cy="1095375"/>
          </a:xfrm>
          <a:prstGeom prst="rect">
            <a:avLst/>
          </a:prstGeom>
          <a:solidFill>
            <a:schemeClr val="tx1"/>
          </a:solidFill>
          <a:ln w="28575">
            <a:solidFill>
              <a:schemeClr val="accent2"/>
            </a:solidFill>
            <a:miter lim="800000"/>
            <a:headEnd/>
            <a:tailEnd/>
          </a:ln>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r>
              <a:rPr lang="en-US" sz="3200">
                <a:solidFill>
                  <a:srgbClr val="FFFF00"/>
                </a:solidFill>
              </a:rPr>
              <a:t>Fossil Record</a:t>
            </a:r>
          </a:p>
        </p:txBody>
      </p:sp>
      <p:sp>
        <p:nvSpPr>
          <p:cNvPr id="274437" name="Rectangle 5" descr="Light upward diagonal"/>
          <p:cNvSpPr>
            <a:spLocks noChangeArrowheads="1"/>
          </p:cNvSpPr>
          <p:nvPr/>
        </p:nvSpPr>
        <p:spPr bwMode="auto">
          <a:xfrm>
            <a:off x="2886075" y="6256338"/>
            <a:ext cx="6008688" cy="101600"/>
          </a:xfrm>
          <a:prstGeom prst="rect">
            <a:avLst/>
          </a:prstGeom>
          <a:pattFill prst="ltUpDiag">
            <a:fgClr>
              <a:schemeClr val="bg2"/>
            </a:fgClr>
            <a:bgClr>
              <a:schemeClr val="tx1"/>
            </a:bgClr>
          </a:pattFill>
          <a:ln w="9525">
            <a:solidFill>
              <a:schemeClr val="tx1"/>
            </a:solidFill>
            <a:miter lim="800000"/>
            <a:headEnd/>
            <a:tailEnd/>
          </a:ln>
        </p:spPr>
        <p:txBody>
          <a:bodyPr wrap="none" anchor="ctr"/>
          <a:lstStyle/>
          <a:p>
            <a:endParaRPr lang="en-US"/>
          </a:p>
        </p:txBody>
      </p:sp>
      <p:graphicFrame>
        <p:nvGraphicFramePr>
          <p:cNvPr id="274438" name="Group 6"/>
          <p:cNvGraphicFramePr>
            <a:graphicFrameLocks noGrp="1"/>
          </p:cNvGraphicFramePr>
          <p:nvPr/>
        </p:nvGraphicFramePr>
        <p:xfrm>
          <a:off x="2873375" y="93663"/>
          <a:ext cx="6096000" cy="6750056"/>
        </p:xfrm>
        <a:graphic>
          <a:graphicData uri="http://schemas.openxmlformats.org/drawingml/2006/table">
            <a:tbl>
              <a:tblPr/>
              <a:tblGrid>
                <a:gridCol w="1190625"/>
                <a:gridCol w="2873375"/>
                <a:gridCol w="2032000"/>
              </a:tblGrid>
              <a:tr h="519113">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1" i="0" u="none" strike="noStrike" cap="none" normalizeH="0" baseline="0">
                          <a:ln>
                            <a:noFill/>
                          </a:ln>
                          <a:solidFill>
                            <a:srgbClr val="FFFF00"/>
                          </a:solidFill>
                          <a:effectLst/>
                          <a:latin typeface="Arial" charset="0"/>
                        </a:rPr>
                        <a:t>Era</a:t>
                      </a: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1" i="0" u="none" strike="noStrike" cap="none" normalizeH="0" baseline="0">
                          <a:ln>
                            <a:noFill/>
                          </a:ln>
                          <a:solidFill>
                            <a:srgbClr val="FFFF00"/>
                          </a:solidFill>
                          <a:effectLst/>
                          <a:latin typeface="Arial" charset="0"/>
                        </a:rPr>
                        <a:t>Period</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1" i="0" u="none" strike="noStrike" cap="none" normalizeH="0" baseline="0">
                          <a:ln>
                            <a:noFill/>
                          </a:ln>
                          <a:solidFill>
                            <a:srgbClr val="FFFF00"/>
                          </a:solidFill>
                          <a:effectLst/>
                          <a:latin typeface="Arial" charset="0"/>
                        </a:rPr>
                        <a:t>Time (mil)</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tx2"/>
                    </a:solid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a:noFill/>
                    </a:lnB>
                    <a:lnTlToBr>
                      <a:noFill/>
                    </a:lnTlToBr>
                    <a:lnBlToTr>
                      <a:noFill/>
                    </a:lnBlToTr>
                    <a:solidFill>
                      <a:srgbClr val="996600"/>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chemeClr val="bg1"/>
                          </a:solidFill>
                          <a:effectLst/>
                          <a:latin typeface="Arial" charset="0"/>
                        </a:rPr>
                        <a:t>Quarternary</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rgbClr val="996600"/>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1.8 – present</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rgbClr val="996600"/>
                    </a:solidFill>
                  </a:tcPr>
                </a:tc>
              </a:tr>
              <a:tr h="520700">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a:noFill/>
                    </a:lnT>
                    <a:lnB w="28575" cap="flat" cmpd="sng" algn="ctr">
                      <a:solidFill>
                        <a:srgbClr val="CC0066"/>
                      </a:solidFill>
                      <a:prstDash val="solid"/>
                      <a:round/>
                      <a:headEnd type="none" w="med" len="med"/>
                      <a:tailEnd type="none" w="med" len="med"/>
                    </a:lnB>
                    <a:lnTlToBr>
                      <a:noFill/>
                    </a:lnTlToBr>
                    <a:lnBlToTr>
                      <a:noFill/>
                    </a:lnBlToTr>
                    <a:solidFill>
                      <a:srgbClr val="996600"/>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chemeClr val="bg1"/>
                          </a:solidFill>
                          <a:effectLst/>
                          <a:latin typeface="Arial" charset="0"/>
                        </a:rPr>
                        <a:t>Teritary</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rgbClr val="996600"/>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6.5 – 1.8</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rgbClr val="996600"/>
                    </a:solid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a:noFill/>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chemeClr val="bg1"/>
                          </a:solidFill>
                          <a:effectLst/>
                          <a:latin typeface="Arial" charset="0"/>
                        </a:rPr>
                        <a:t>Cretaceous</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14.5 – 6.5</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rgbClr val="008000"/>
                    </a:solid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a:noFill/>
                    </a:lnT>
                    <a:lnB>
                      <a:noFill/>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chemeClr val="bg1"/>
                          </a:solidFill>
                          <a:effectLst/>
                          <a:latin typeface="Arial" charset="0"/>
                        </a:rPr>
                        <a:t>Jurassic</a:t>
                      </a:r>
                    </a:p>
                  </a:txBody>
                  <a:tcPr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208 – 14.5</a:t>
                      </a:r>
                    </a:p>
                  </a:txBody>
                  <a:tcPr horzOverflow="overflow">
                    <a:lnL w="28575"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rgbClr val="008000"/>
                    </a:solid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a:noFill/>
                    </a:lnT>
                    <a:lnB w="28575" cap="flat" cmpd="sng" algn="ctr">
                      <a:solidFill>
                        <a:srgbClr val="CC0066"/>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chemeClr val="bg1"/>
                          </a:solidFill>
                          <a:effectLst/>
                          <a:latin typeface="Arial" charset="0"/>
                        </a:rPr>
                        <a:t>Triassic</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245 – 208</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rgbClr val="008000"/>
                    </a:solid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chemeClr val="bg1"/>
                          </a:solidFill>
                          <a:effectLst/>
                          <a:latin typeface="Arial" charset="0"/>
                        </a:rPr>
                        <a:t>Permian</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290 – 245</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chemeClr val="bg1"/>
                          </a:solidFill>
                          <a:effectLst/>
                          <a:latin typeface="Arial" charset="0"/>
                        </a:rPr>
                        <a:t>Carboniferous</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363 – 290</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chemeClr val="bg1"/>
                          </a:solidFill>
                          <a:effectLst/>
                          <a:latin typeface="Arial" charset="0"/>
                        </a:rPr>
                        <a:t>Devonian</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410 – 363</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chemeClr val="bg1"/>
                          </a:solidFill>
                          <a:effectLst/>
                          <a:latin typeface="Arial" charset="0"/>
                        </a:rPr>
                        <a:t>Silurian</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440 – 410</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chemeClr val="bg1"/>
                          </a:solidFill>
                          <a:effectLst/>
                          <a:latin typeface="Arial" charset="0"/>
                        </a:rPr>
                        <a:t>Ordovician</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505 – 440</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a:noFill/>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Cambrian</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544 – 505</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endParaRPr kumimoji="0" lang="en-US" sz="2400" b="0" i="0" u="none" strike="noStrike" cap="none" normalizeH="0" baseline="0">
                        <a:ln>
                          <a:noFill/>
                        </a:ln>
                        <a:solidFill>
                          <a:srgbClr val="000000"/>
                        </a:solidFill>
                        <a:effectLst/>
                        <a:latin typeface="Arial" charset="0"/>
                      </a:endParaRPr>
                    </a:p>
                  </a:txBody>
                  <a:tcPr horzOverflow="overflow">
                    <a:lnL w="28575"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Precambrian</a:t>
                      </a:r>
                    </a:p>
                  </a:txBody>
                  <a:tcPr horzOverflow="overflow">
                    <a:lnL w="19050" cap="flat" cmpd="sng" algn="ctr">
                      <a:solidFill>
                        <a:srgbClr val="CC0066"/>
                      </a:solidFill>
                      <a:prstDash val="solid"/>
                      <a:round/>
                      <a:headEnd type="none" w="med" len="med"/>
                      <a:tailEnd type="none" w="med" len="med"/>
                    </a:lnL>
                    <a:lnR w="19050"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400" b="0" i="0" u="none" strike="noStrike" cap="none" normalizeH="0" baseline="0">
                          <a:ln>
                            <a:noFill/>
                          </a:ln>
                          <a:solidFill>
                            <a:schemeClr val="bg1"/>
                          </a:solidFill>
                          <a:effectLst/>
                          <a:latin typeface="Arial" charset="0"/>
                        </a:rPr>
                        <a:t>650 - 544</a:t>
                      </a:r>
                    </a:p>
                  </a:txBody>
                  <a:tcPr horzOverflow="overflow">
                    <a:lnL w="19050" cap="flat" cmpd="sng" algn="ctr">
                      <a:solidFill>
                        <a:srgbClr val="CC0066"/>
                      </a:solidFill>
                      <a:prstDash val="solid"/>
                      <a:round/>
                      <a:headEnd type="none" w="med" len="med"/>
                      <a:tailEnd type="none" w="med" len="med"/>
                    </a:lnL>
                    <a:lnR w="28575" cap="flat" cmpd="sng" algn="ctr">
                      <a:solidFill>
                        <a:srgbClr val="CC0066"/>
                      </a:solidFill>
                      <a:prstDash val="solid"/>
                      <a:round/>
                      <a:headEnd type="none" w="med" len="med"/>
                      <a:tailEnd type="none" w="med" len="med"/>
                    </a:lnR>
                    <a:lnT w="28575" cap="flat" cmpd="sng" algn="ctr">
                      <a:solidFill>
                        <a:srgbClr val="CC0066"/>
                      </a:solidFill>
                      <a:prstDash val="solid"/>
                      <a:round/>
                      <a:headEnd type="none" w="med" len="med"/>
                      <a:tailEnd type="none" w="med" len="med"/>
                    </a:lnT>
                    <a:lnB w="28575" cap="flat" cmpd="sng" algn="ctr">
                      <a:solidFill>
                        <a:srgbClr val="CC0066"/>
                      </a:solidFill>
                      <a:prstDash val="solid"/>
                      <a:round/>
                      <a:headEnd type="none" w="med" len="med"/>
                      <a:tailEnd type="none" w="med" len="med"/>
                    </a:lnB>
                    <a:lnTlToBr>
                      <a:noFill/>
                    </a:lnTlToBr>
                    <a:lnBlToTr>
                      <a:noFill/>
                    </a:lnBlToTr>
                    <a:solidFill>
                      <a:schemeClr val="accent2"/>
                    </a:solidFill>
                  </a:tcPr>
                </a:tc>
              </a:tr>
            </a:tbl>
          </a:graphicData>
        </a:graphic>
      </p:graphicFrame>
      <p:graphicFrame>
        <p:nvGraphicFramePr>
          <p:cNvPr id="274504" name="Group 72"/>
          <p:cNvGraphicFramePr>
            <a:graphicFrameLocks noGrp="1"/>
          </p:cNvGraphicFramePr>
          <p:nvPr/>
        </p:nvGraphicFramePr>
        <p:xfrm>
          <a:off x="4084638" y="5791200"/>
          <a:ext cx="4878387" cy="1044833"/>
        </p:xfrm>
        <a:graphic>
          <a:graphicData uri="http://schemas.openxmlformats.org/drawingml/2006/table">
            <a:tbl>
              <a:tblPr/>
              <a:tblGrid>
                <a:gridCol w="2833687"/>
                <a:gridCol w="2044700"/>
              </a:tblGrid>
              <a:tr h="526730">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rgbClr val="000066"/>
                          </a:solidFill>
                          <a:effectLst/>
                          <a:latin typeface="Arial" charset="0"/>
                        </a:rPr>
                        <a:t>Cambrian</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rgbClr val="000066"/>
                          </a:solidFill>
                          <a:effectLst/>
                          <a:latin typeface="Arial" charset="0"/>
                        </a:rPr>
                        <a:t>544 - 505</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517845">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rgbClr val="000066"/>
                          </a:solidFill>
                          <a:effectLst/>
                          <a:latin typeface="Arial" charset="0"/>
                        </a:rPr>
                        <a:t>Precambrian</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0000"/>
                        <a:buFont typeface="Wingdings" charset="2"/>
                        <a:buNone/>
                        <a:tabLst/>
                      </a:pPr>
                      <a:r>
                        <a:rPr kumimoji="0" lang="en-US" sz="2800" b="0" i="0" u="none" strike="noStrike" cap="none" normalizeH="0" baseline="0">
                          <a:ln>
                            <a:noFill/>
                          </a:ln>
                          <a:solidFill>
                            <a:srgbClr val="000066"/>
                          </a:solidFill>
                          <a:effectLst/>
                          <a:latin typeface="Arial" charset="0"/>
                        </a:rPr>
                        <a:t>650 - 544</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274515" name="AutoShape 83"/>
          <p:cNvSpPr>
            <a:spLocks/>
          </p:cNvSpPr>
          <p:nvPr/>
        </p:nvSpPr>
        <p:spPr bwMode="auto">
          <a:xfrm>
            <a:off x="3243263" y="5772150"/>
            <a:ext cx="741362" cy="1038225"/>
          </a:xfrm>
          <a:prstGeom prst="leftBrace">
            <a:avLst>
              <a:gd name="adj1" fmla="val 11670"/>
              <a:gd name="adj2" fmla="val 50000"/>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74516" name="Picture 84" descr="ar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4613" y="5805488"/>
            <a:ext cx="1839912"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61" name="AutoShape 85"/>
          <p:cNvSpPr>
            <a:spLocks noChangeArrowheads="1"/>
          </p:cNvSpPr>
          <p:nvPr/>
        </p:nvSpPr>
        <p:spPr bwMode="auto">
          <a:xfrm>
            <a:off x="2249488" y="901700"/>
            <a:ext cx="1757362" cy="485775"/>
          </a:xfrm>
          <a:prstGeom prst="roundRect">
            <a:avLst>
              <a:gd name="adj" fmla="val 16667"/>
            </a:avLst>
          </a:prstGeom>
          <a:solidFill>
            <a:srgbClr val="FFFFCC"/>
          </a:solidFill>
          <a:ln w="38100">
            <a:solidFill>
              <a:srgbClr val="000066"/>
            </a:solidFill>
            <a:round/>
            <a:headEnd/>
            <a:tailEnd/>
          </a:ln>
        </p:spPr>
        <p:txBody>
          <a:bodyPr wrap="none" anchor="ctr"/>
          <a:lstStyle/>
          <a:p>
            <a:pPr algn="ctr"/>
            <a:r>
              <a:rPr lang="en-US">
                <a:solidFill>
                  <a:schemeClr val="tx1"/>
                </a:solidFill>
              </a:rPr>
              <a:t>Cenozoic</a:t>
            </a:r>
          </a:p>
        </p:txBody>
      </p:sp>
      <p:sp>
        <p:nvSpPr>
          <p:cNvPr id="46162" name="AutoShape 86"/>
          <p:cNvSpPr>
            <a:spLocks noChangeArrowheads="1"/>
          </p:cNvSpPr>
          <p:nvPr/>
        </p:nvSpPr>
        <p:spPr bwMode="auto">
          <a:xfrm>
            <a:off x="2249488" y="2216150"/>
            <a:ext cx="1757362" cy="485775"/>
          </a:xfrm>
          <a:prstGeom prst="roundRect">
            <a:avLst>
              <a:gd name="adj" fmla="val 16667"/>
            </a:avLst>
          </a:prstGeom>
          <a:solidFill>
            <a:srgbClr val="FFFFCC"/>
          </a:solidFill>
          <a:ln w="38100">
            <a:solidFill>
              <a:srgbClr val="000066"/>
            </a:solidFill>
            <a:round/>
            <a:headEnd/>
            <a:tailEnd/>
          </a:ln>
        </p:spPr>
        <p:txBody>
          <a:bodyPr wrap="none" anchor="ctr"/>
          <a:lstStyle/>
          <a:p>
            <a:pPr algn="ctr"/>
            <a:r>
              <a:rPr lang="en-US">
                <a:solidFill>
                  <a:schemeClr val="tx1"/>
                </a:solidFill>
              </a:rPr>
              <a:t>Mesozoic</a:t>
            </a:r>
          </a:p>
        </p:txBody>
      </p:sp>
      <p:sp>
        <p:nvSpPr>
          <p:cNvPr id="46163" name="AutoShape 87"/>
          <p:cNvSpPr>
            <a:spLocks noChangeArrowheads="1"/>
          </p:cNvSpPr>
          <p:nvPr/>
        </p:nvSpPr>
        <p:spPr bwMode="auto">
          <a:xfrm>
            <a:off x="2249488" y="4524375"/>
            <a:ext cx="1757362" cy="485775"/>
          </a:xfrm>
          <a:prstGeom prst="roundRect">
            <a:avLst>
              <a:gd name="adj" fmla="val 16667"/>
            </a:avLst>
          </a:prstGeom>
          <a:solidFill>
            <a:srgbClr val="FFFFCC"/>
          </a:solidFill>
          <a:ln w="38100">
            <a:solidFill>
              <a:srgbClr val="000066"/>
            </a:solidFill>
            <a:round/>
            <a:headEnd/>
            <a:tailEnd/>
          </a:ln>
        </p:spPr>
        <p:txBody>
          <a:bodyPr wrap="none" anchor="ctr"/>
          <a:lstStyle/>
          <a:p>
            <a:pPr algn="ctr"/>
            <a:r>
              <a:rPr lang="en-US">
                <a:solidFill>
                  <a:schemeClr val="tx1"/>
                </a:solidFill>
              </a:rPr>
              <a:t>Paleozoic</a:t>
            </a:r>
          </a:p>
        </p:txBody>
      </p:sp>
      <p:sp>
        <p:nvSpPr>
          <p:cNvPr id="274520" name="Text Box 88"/>
          <p:cNvSpPr txBox="1">
            <a:spLocks noChangeArrowheads="1"/>
          </p:cNvSpPr>
          <p:nvPr/>
        </p:nvSpPr>
        <p:spPr bwMode="auto">
          <a:xfrm>
            <a:off x="85725" y="5599113"/>
            <a:ext cx="2786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solidFill>
                  <a:schemeClr val="tx1"/>
                </a:solidFill>
              </a:rPr>
              <a:t>The foundation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4437"/>
                                        </p:tgtEl>
                                        <p:attrNameLst>
                                          <p:attrName>style.visibility</p:attrName>
                                        </p:attrNameLst>
                                      </p:cBhvr>
                                      <p:to>
                                        <p:strVal val="visible"/>
                                      </p:to>
                                    </p:set>
                                    <p:animEffect transition="in" filter="wipe(down)">
                                      <p:cBhvr>
                                        <p:cTn id="7" dur="500"/>
                                        <p:tgtEl>
                                          <p:spTgt spid="274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274504"/>
                                        </p:tgtEl>
                                        <p:attrNameLst>
                                          <p:attrName>style.visibility</p:attrName>
                                        </p:attrNameLst>
                                      </p:cBhvr>
                                      <p:to>
                                        <p:strVal val="visible"/>
                                      </p:to>
                                    </p:set>
                                    <p:anim calcmode="lin" valueType="num">
                                      <p:cBhvr>
                                        <p:cTn id="12" dur="500" fill="hold"/>
                                        <p:tgtEl>
                                          <p:spTgt spid="274504"/>
                                        </p:tgtEl>
                                        <p:attrNameLst>
                                          <p:attrName>ppt_w</p:attrName>
                                        </p:attrNameLst>
                                      </p:cBhvr>
                                      <p:tavLst>
                                        <p:tav tm="0">
                                          <p:val>
                                            <p:fltVal val="0"/>
                                          </p:val>
                                        </p:tav>
                                        <p:tav tm="100000">
                                          <p:val>
                                            <p:strVal val="#ppt_w"/>
                                          </p:val>
                                        </p:tav>
                                      </p:tavLst>
                                    </p:anim>
                                    <p:anim calcmode="lin" valueType="num">
                                      <p:cBhvr>
                                        <p:cTn id="13" dur="500" fill="hold"/>
                                        <p:tgtEl>
                                          <p:spTgt spid="274504"/>
                                        </p:tgtEl>
                                        <p:attrNameLst>
                                          <p:attrName>ppt_h</p:attrName>
                                        </p:attrNameLst>
                                      </p:cBhvr>
                                      <p:tavLst>
                                        <p:tav tm="0">
                                          <p:val>
                                            <p:fltVal val="0"/>
                                          </p:val>
                                        </p:tav>
                                        <p:tav tm="100000">
                                          <p:val>
                                            <p:strVal val="#ppt_h"/>
                                          </p:val>
                                        </p:tav>
                                      </p:tavLst>
                                    </p:anim>
                                    <p:animEffect transition="in" filter="fade">
                                      <p:cBhvr>
                                        <p:cTn id="14" dur="500"/>
                                        <p:tgtEl>
                                          <p:spTgt spid="274504"/>
                                        </p:tgtEl>
                                      </p:cBhvr>
                                    </p:animEffect>
                                  </p:childTnLst>
                                </p:cTn>
                              </p:par>
                            </p:childTnLst>
                          </p:cTn>
                        </p:par>
                        <p:par>
                          <p:cTn id="15" fill="hold" nodeType="afterGroup">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74515"/>
                                        </p:tgtEl>
                                        <p:attrNameLst>
                                          <p:attrName>style.visibility</p:attrName>
                                        </p:attrNameLst>
                                      </p:cBhvr>
                                      <p:to>
                                        <p:strVal val="visible"/>
                                      </p:to>
                                    </p:set>
                                    <p:animEffect transition="in" filter="wipe(left)">
                                      <p:cBhvr>
                                        <p:cTn id="18" dur="500"/>
                                        <p:tgtEl>
                                          <p:spTgt spid="274515"/>
                                        </p:tgtEl>
                                      </p:cBhvr>
                                    </p:animEffect>
                                  </p:childTnLst>
                                </p:cTn>
                              </p:par>
                            </p:childTnLst>
                          </p:cTn>
                        </p:par>
                        <p:par>
                          <p:cTn id="19" fill="hold" nodeType="afterGroup">
                            <p:stCondLst>
                              <p:cond delay="1000"/>
                            </p:stCondLst>
                            <p:childTnLst>
                              <p:par>
                                <p:cTn id="20" presetID="2" presetClass="entr" presetSubtype="8" fill="hold" nodeType="afterEffect">
                                  <p:stCondLst>
                                    <p:cond delay="0"/>
                                  </p:stCondLst>
                                  <p:childTnLst>
                                    <p:set>
                                      <p:cBhvr>
                                        <p:cTn id="21" dur="1" fill="hold">
                                          <p:stCondLst>
                                            <p:cond delay="0"/>
                                          </p:stCondLst>
                                        </p:cTn>
                                        <p:tgtEl>
                                          <p:spTgt spid="274516"/>
                                        </p:tgtEl>
                                        <p:attrNameLst>
                                          <p:attrName>style.visibility</p:attrName>
                                        </p:attrNameLst>
                                      </p:cBhvr>
                                      <p:to>
                                        <p:strVal val="visible"/>
                                      </p:to>
                                    </p:set>
                                    <p:anim calcmode="lin" valueType="num">
                                      <p:cBhvr additive="base">
                                        <p:cTn id="22" dur="500" fill="hold"/>
                                        <p:tgtEl>
                                          <p:spTgt spid="274516"/>
                                        </p:tgtEl>
                                        <p:attrNameLst>
                                          <p:attrName>ppt_x</p:attrName>
                                        </p:attrNameLst>
                                      </p:cBhvr>
                                      <p:tavLst>
                                        <p:tav tm="0">
                                          <p:val>
                                            <p:strVal val="0-#ppt_w/2"/>
                                          </p:val>
                                        </p:tav>
                                        <p:tav tm="100000">
                                          <p:val>
                                            <p:strVal val="#ppt_x"/>
                                          </p:val>
                                        </p:tav>
                                      </p:tavLst>
                                    </p:anim>
                                    <p:anim calcmode="lin" valueType="num">
                                      <p:cBhvr additive="base">
                                        <p:cTn id="23" dur="500" fill="hold"/>
                                        <p:tgtEl>
                                          <p:spTgt spid="27451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74520"/>
                                        </p:tgtEl>
                                        <p:attrNameLst>
                                          <p:attrName>style.visibility</p:attrName>
                                        </p:attrNameLst>
                                      </p:cBhvr>
                                      <p:to>
                                        <p:strVal val="visible"/>
                                      </p:to>
                                    </p:set>
                                    <p:animEffect transition="in" filter="fade">
                                      <p:cBhvr>
                                        <p:cTn id="27" dur="500"/>
                                        <p:tgtEl>
                                          <p:spTgt spid="27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animBg="1"/>
      <p:bldP spid="274515" grpId="0" animBg="1"/>
      <p:bldP spid="274520"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4" name="Picture 2" descr="Equipping cours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7800" y="679450"/>
            <a:ext cx="8734425"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79" name="Text Box 3"/>
          <p:cNvSpPr txBox="1">
            <a:spLocks noChangeArrowheads="1"/>
          </p:cNvSpPr>
          <p:nvPr/>
        </p:nvSpPr>
        <p:spPr bwMode="auto">
          <a:xfrm>
            <a:off x="719138" y="293688"/>
            <a:ext cx="4700587" cy="1311275"/>
          </a:xfrm>
          <a:prstGeom prst="rect">
            <a:avLst/>
          </a:prstGeom>
          <a:noFill/>
          <a:ln w="9525">
            <a:noFill/>
            <a:miter lim="800000"/>
            <a:headEnd/>
            <a:tailEnd/>
          </a:ln>
          <a:effec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r>
              <a:rPr lang="en-US" sz="4000" b="1">
                <a:solidFill>
                  <a:srgbClr val="000066"/>
                </a:solidFill>
                <a:effectLst>
                  <a:outerShdw blurRad="38100" dist="38100" dir="2700000" algn="tl">
                    <a:srgbClr val="DDDDDD"/>
                  </a:outerShdw>
                </a:effectLst>
              </a:rPr>
              <a:t>The Origin of Life</a:t>
            </a:r>
          </a:p>
          <a:p>
            <a:pPr eaLnBrk="1" hangingPunct="1"/>
            <a:r>
              <a:rPr lang="en-US" sz="4000" b="1">
                <a:solidFill>
                  <a:srgbClr val="000066"/>
                </a:solidFill>
                <a:effectLst>
                  <a:outerShdw blurRad="38100" dist="38100" dir="2700000" algn="tl">
                    <a:srgbClr val="DDDDDD"/>
                  </a:outerShdw>
                </a:effectLst>
              </a:rPr>
              <a:t>Equipping Course</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2098" name="Picture 4" descr="CT101 brochur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6300" y="347663"/>
            <a:ext cx="2644775" cy="6135687"/>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32099" name="Text Box 5"/>
          <p:cNvSpPr txBox="1">
            <a:spLocks noChangeArrowheads="1"/>
          </p:cNvSpPr>
          <p:nvPr/>
        </p:nvSpPr>
        <p:spPr bwMode="auto">
          <a:xfrm>
            <a:off x="3963988" y="190500"/>
            <a:ext cx="4673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4400"/>
              <a:t>Coming in August 2004</a:t>
            </a:r>
          </a:p>
        </p:txBody>
      </p:sp>
      <p:sp>
        <p:nvSpPr>
          <p:cNvPr id="132100" name="Text Box 6"/>
          <p:cNvSpPr txBox="1">
            <a:spLocks noChangeArrowheads="1"/>
          </p:cNvSpPr>
          <p:nvPr/>
        </p:nvSpPr>
        <p:spPr bwMode="auto">
          <a:xfrm>
            <a:off x="3787775" y="1928813"/>
            <a:ext cx="48910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t>On-Line, web-based creation training program</a:t>
            </a:r>
          </a:p>
        </p:txBody>
      </p:sp>
      <p:sp>
        <p:nvSpPr>
          <p:cNvPr id="132101" name="Text Box 7"/>
          <p:cNvSpPr txBox="1">
            <a:spLocks noChangeArrowheads="1"/>
          </p:cNvSpPr>
          <p:nvPr/>
        </p:nvSpPr>
        <p:spPr bwMode="auto">
          <a:xfrm>
            <a:off x="3917950" y="4092575"/>
            <a:ext cx="487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600"/>
              <a:t>www.Train2Equip.com</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1350963" y="304800"/>
            <a:ext cx="66325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6000">
                <a:solidFill>
                  <a:srgbClr val="FFFF00"/>
                </a:solidFill>
              </a:rPr>
              <a:t>The Fossil Record</a:t>
            </a:r>
          </a:p>
        </p:txBody>
      </p:sp>
      <p:sp>
        <p:nvSpPr>
          <p:cNvPr id="133123" name="Text Box 3"/>
          <p:cNvSpPr txBox="1">
            <a:spLocks noChangeArrowheads="1"/>
          </p:cNvSpPr>
          <p:nvPr/>
        </p:nvSpPr>
        <p:spPr bwMode="auto">
          <a:xfrm>
            <a:off x="1828800" y="1873250"/>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4000">
                <a:solidFill>
                  <a:schemeClr val="bg1"/>
                </a:solidFill>
              </a:rPr>
              <a:t>Mike Riddle</a:t>
            </a:r>
          </a:p>
        </p:txBody>
      </p:sp>
      <p:sp>
        <p:nvSpPr>
          <p:cNvPr id="133124" name="Text Box 4"/>
          <p:cNvSpPr txBox="1">
            <a:spLocks noChangeArrowheads="1"/>
          </p:cNvSpPr>
          <p:nvPr/>
        </p:nvSpPr>
        <p:spPr bwMode="auto">
          <a:xfrm>
            <a:off x="942975" y="2757488"/>
            <a:ext cx="7402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chemeClr val="bg1"/>
                </a:solidFill>
              </a:rPr>
              <a:t>Institute for Creation Research</a:t>
            </a:r>
          </a:p>
        </p:txBody>
      </p:sp>
      <p:sp>
        <p:nvSpPr>
          <p:cNvPr id="133125" name="Text Box 5"/>
          <p:cNvSpPr txBox="1">
            <a:spLocks noChangeArrowheads="1"/>
          </p:cNvSpPr>
          <p:nvPr/>
        </p:nvSpPr>
        <p:spPr bwMode="auto">
          <a:xfrm>
            <a:off x="1916113" y="3265488"/>
            <a:ext cx="518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chemeClr val="bg1"/>
                </a:solidFill>
              </a:rPr>
              <a:t>www.icr.org</a:t>
            </a:r>
          </a:p>
        </p:txBody>
      </p:sp>
      <p:sp>
        <p:nvSpPr>
          <p:cNvPr id="133126" name="Text Box 6"/>
          <p:cNvSpPr txBox="1">
            <a:spLocks noChangeArrowheads="1"/>
          </p:cNvSpPr>
          <p:nvPr/>
        </p:nvSpPr>
        <p:spPr bwMode="auto">
          <a:xfrm>
            <a:off x="1436688" y="4048125"/>
            <a:ext cx="6138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chemeClr val="bg1"/>
                </a:solidFill>
              </a:rPr>
              <a:t>Mike@Train2Equip.com</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ChangeArrowheads="1"/>
          </p:cNvSpPr>
          <p:nvPr>
            <p:ph type="ctrTitle"/>
          </p:nvPr>
        </p:nvSpPr>
        <p:spPr>
          <a:xfrm>
            <a:off x="685800" y="2286000"/>
            <a:ext cx="7772400" cy="1143000"/>
          </a:xfrm>
        </p:spPr>
        <p:txBody>
          <a:bodyPr/>
          <a:lstStyle/>
          <a:p>
            <a:pPr eaLnBrk="1" hangingPunct="1"/>
            <a:r>
              <a:rPr lang="en-US">
                <a:latin typeface="Times New Roman" charset="0"/>
              </a:rPr>
              <a:t>Black</a:t>
            </a:r>
          </a:p>
        </p:txBody>
      </p:sp>
    </p:spTree>
    <p:extLst>
      <p:ext uri="{BB962C8B-B14F-4D97-AF65-F5344CB8AC3E}">
        <p14:creationId xmlns:p14="http://schemas.microsoft.com/office/powerpoint/2010/main" val="77445803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Creation </a:t>
            </a:r>
            <a:r>
              <a:rPr lang="en-US" sz="3200" b="1" dirty="0" smtClean="0">
                <a:solidFill>
                  <a:srgbClr val="FFFFFF"/>
                </a:solidFill>
                <a:latin typeface="Arial" charset="0"/>
                <a:ea typeface="ＭＳ Ｐゴシック" charset="0"/>
              </a:rPr>
              <a:t>link </a:t>
            </a:r>
            <a:r>
              <a:rPr lang="en-US" sz="3200" b="1" dirty="0">
                <a:solidFill>
                  <a:srgbClr val="FFFFFF"/>
                </a:solidFill>
                <a:latin typeface="Arial" charset="0"/>
                <a:ea typeface="ＭＳ Ｐゴシック" charset="0"/>
              </a:rPr>
              <a:t>at </a:t>
            </a:r>
            <a:r>
              <a:rPr lang="en-US" sz="3200" b="1" dirty="0" err="1" smtClean="0">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7461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r>
              <a:rPr lang="en-US">
                <a:latin typeface="Arial Narrow" charset="0"/>
              </a:rPr>
              <a:t>Examining the Evidence</a:t>
            </a:r>
          </a:p>
        </p:txBody>
      </p:sp>
      <p:grpSp>
        <p:nvGrpSpPr>
          <p:cNvPr id="2" name="Group 3"/>
          <p:cNvGrpSpPr>
            <a:grpSpLocks/>
          </p:cNvGrpSpPr>
          <p:nvPr/>
        </p:nvGrpSpPr>
        <p:grpSpPr bwMode="auto">
          <a:xfrm>
            <a:off x="2098675" y="3760788"/>
            <a:ext cx="4411663" cy="1992312"/>
            <a:chOff x="1440" y="2642"/>
            <a:chExt cx="2934" cy="1255"/>
          </a:xfrm>
        </p:grpSpPr>
        <p:sp>
          <p:nvSpPr>
            <p:cNvPr id="47133" name="Line 4"/>
            <p:cNvSpPr>
              <a:spLocks noChangeShapeType="1"/>
            </p:cNvSpPr>
            <p:nvPr/>
          </p:nvSpPr>
          <p:spPr bwMode="auto">
            <a:xfrm>
              <a:off x="3043" y="2655"/>
              <a:ext cx="12" cy="1242"/>
            </a:xfrm>
            <a:prstGeom prst="line">
              <a:avLst/>
            </a:prstGeom>
            <a:noFill/>
            <a:ln w="76200">
              <a:solidFill>
                <a:srgbClr val="00006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Freeform 5"/>
            <p:cNvSpPr>
              <a:spLocks/>
            </p:cNvSpPr>
            <p:nvPr/>
          </p:nvSpPr>
          <p:spPr bwMode="auto">
            <a:xfrm>
              <a:off x="2399" y="2697"/>
              <a:ext cx="585" cy="981"/>
            </a:xfrm>
            <a:custGeom>
              <a:avLst/>
              <a:gdLst>
                <a:gd name="T0" fmla="*/ 405 w 405"/>
                <a:gd name="T1" fmla="*/ 558 h 558"/>
                <a:gd name="T2" fmla="*/ 99 w 405"/>
                <a:gd name="T3" fmla="*/ 324 h 558"/>
                <a:gd name="T4" fmla="*/ 0 w 405"/>
                <a:gd name="T5" fmla="*/ 0 h 558"/>
                <a:gd name="T6" fmla="*/ 0 60000 65536"/>
                <a:gd name="T7" fmla="*/ 0 60000 65536"/>
                <a:gd name="T8" fmla="*/ 0 60000 65536"/>
                <a:gd name="T9" fmla="*/ 0 w 405"/>
                <a:gd name="T10" fmla="*/ 0 h 558"/>
                <a:gd name="T11" fmla="*/ 405 w 405"/>
                <a:gd name="T12" fmla="*/ 558 h 558"/>
              </a:gdLst>
              <a:ahLst/>
              <a:cxnLst>
                <a:cxn ang="T6">
                  <a:pos x="T0" y="T1"/>
                </a:cxn>
                <a:cxn ang="T7">
                  <a:pos x="T2" y="T3"/>
                </a:cxn>
                <a:cxn ang="T8">
                  <a:pos x="T4" y="T5"/>
                </a:cxn>
              </a:cxnLst>
              <a:rect l="T9" t="T10" r="T11" b="T12"/>
              <a:pathLst>
                <a:path w="405" h="558">
                  <a:moveTo>
                    <a:pt x="405" y="558"/>
                  </a:moveTo>
                  <a:cubicBezTo>
                    <a:pt x="286" y="487"/>
                    <a:pt x="167" y="417"/>
                    <a:pt x="99" y="324"/>
                  </a:cubicBezTo>
                  <a:cubicBezTo>
                    <a:pt x="31" y="231"/>
                    <a:pt x="16" y="54"/>
                    <a:pt x="0" y="0"/>
                  </a:cubicBezTo>
                </a:path>
              </a:pathLst>
            </a:custGeom>
            <a:noFill/>
            <a:ln w="76200">
              <a:solidFill>
                <a:srgbClr val="00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5" name="Freeform 6"/>
            <p:cNvSpPr>
              <a:spLocks/>
            </p:cNvSpPr>
            <p:nvPr/>
          </p:nvSpPr>
          <p:spPr bwMode="auto">
            <a:xfrm>
              <a:off x="2669" y="2665"/>
              <a:ext cx="351" cy="679"/>
            </a:xfrm>
            <a:custGeom>
              <a:avLst/>
              <a:gdLst>
                <a:gd name="T0" fmla="*/ 189 w 189"/>
                <a:gd name="T1" fmla="*/ 297 h 297"/>
                <a:gd name="T2" fmla="*/ 63 w 189"/>
                <a:gd name="T3" fmla="*/ 171 h 297"/>
                <a:gd name="T4" fmla="*/ 0 w 189"/>
                <a:gd name="T5" fmla="*/ 0 h 297"/>
                <a:gd name="T6" fmla="*/ 0 60000 65536"/>
                <a:gd name="T7" fmla="*/ 0 60000 65536"/>
                <a:gd name="T8" fmla="*/ 0 60000 65536"/>
                <a:gd name="T9" fmla="*/ 0 w 189"/>
                <a:gd name="T10" fmla="*/ 0 h 297"/>
                <a:gd name="T11" fmla="*/ 189 w 189"/>
                <a:gd name="T12" fmla="*/ 297 h 297"/>
              </a:gdLst>
              <a:ahLst/>
              <a:cxnLst>
                <a:cxn ang="T6">
                  <a:pos x="T0" y="T1"/>
                </a:cxn>
                <a:cxn ang="T7">
                  <a:pos x="T2" y="T3"/>
                </a:cxn>
                <a:cxn ang="T8">
                  <a:pos x="T4" y="T5"/>
                </a:cxn>
              </a:cxnLst>
              <a:rect l="T9" t="T10" r="T11" b="T12"/>
              <a:pathLst>
                <a:path w="189" h="297">
                  <a:moveTo>
                    <a:pt x="189" y="297"/>
                  </a:moveTo>
                  <a:cubicBezTo>
                    <a:pt x="141" y="259"/>
                    <a:pt x="94" y="221"/>
                    <a:pt x="63" y="171"/>
                  </a:cubicBezTo>
                  <a:cubicBezTo>
                    <a:pt x="32" y="121"/>
                    <a:pt x="11" y="29"/>
                    <a:pt x="0" y="0"/>
                  </a:cubicBezTo>
                </a:path>
              </a:pathLst>
            </a:custGeom>
            <a:noFill/>
            <a:ln w="76200">
              <a:solidFill>
                <a:srgbClr val="00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6" name="Line 7"/>
            <p:cNvSpPr>
              <a:spLocks noChangeShapeType="1"/>
            </p:cNvSpPr>
            <p:nvPr/>
          </p:nvSpPr>
          <p:spPr bwMode="auto">
            <a:xfrm flipV="1">
              <a:off x="2715" y="3271"/>
              <a:ext cx="12" cy="167"/>
            </a:xfrm>
            <a:prstGeom prst="line">
              <a:avLst/>
            </a:prstGeom>
            <a:noFill/>
            <a:ln w="76200">
              <a:solidFill>
                <a:srgbClr val="00006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7137" name="Freeform 8"/>
            <p:cNvSpPr>
              <a:spLocks/>
            </p:cNvSpPr>
            <p:nvPr/>
          </p:nvSpPr>
          <p:spPr bwMode="auto">
            <a:xfrm>
              <a:off x="1814" y="2665"/>
              <a:ext cx="1065" cy="961"/>
            </a:xfrm>
            <a:custGeom>
              <a:avLst/>
              <a:gdLst>
                <a:gd name="T0" fmla="*/ 819 w 819"/>
                <a:gd name="T1" fmla="*/ 828 h 828"/>
                <a:gd name="T2" fmla="*/ 216 w 819"/>
                <a:gd name="T3" fmla="*/ 630 h 828"/>
                <a:gd name="T4" fmla="*/ 108 w 819"/>
                <a:gd name="T5" fmla="*/ 450 h 828"/>
                <a:gd name="T6" fmla="*/ 0 w 819"/>
                <a:gd name="T7" fmla="*/ 0 h 828"/>
                <a:gd name="T8" fmla="*/ 0 60000 65536"/>
                <a:gd name="T9" fmla="*/ 0 60000 65536"/>
                <a:gd name="T10" fmla="*/ 0 60000 65536"/>
                <a:gd name="T11" fmla="*/ 0 60000 65536"/>
                <a:gd name="T12" fmla="*/ 0 w 819"/>
                <a:gd name="T13" fmla="*/ 0 h 828"/>
                <a:gd name="T14" fmla="*/ 819 w 819"/>
                <a:gd name="T15" fmla="*/ 828 h 828"/>
              </a:gdLst>
              <a:ahLst/>
              <a:cxnLst>
                <a:cxn ang="T8">
                  <a:pos x="T0" y="T1"/>
                </a:cxn>
                <a:cxn ang="T9">
                  <a:pos x="T2" y="T3"/>
                </a:cxn>
                <a:cxn ang="T10">
                  <a:pos x="T4" y="T5"/>
                </a:cxn>
                <a:cxn ang="T11">
                  <a:pos x="T6" y="T7"/>
                </a:cxn>
              </a:cxnLst>
              <a:rect l="T12" t="T13" r="T14" b="T15"/>
              <a:pathLst>
                <a:path w="819" h="828">
                  <a:moveTo>
                    <a:pt x="819" y="828"/>
                  </a:moveTo>
                  <a:cubicBezTo>
                    <a:pt x="576" y="760"/>
                    <a:pt x="334" y="693"/>
                    <a:pt x="216" y="630"/>
                  </a:cubicBezTo>
                  <a:cubicBezTo>
                    <a:pt x="98" y="567"/>
                    <a:pt x="144" y="555"/>
                    <a:pt x="108" y="450"/>
                  </a:cubicBezTo>
                  <a:cubicBezTo>
                    <a:pt x="72" y="345"/>
                    <a:pt x="19" y="75"/>
                    <a:pt x="0" y="0"/>
                  </a:cubicBezTo>
                </a:path>
              </a:pathLst>
            </a:custGeom>
            <a:noFill/>
            <a:ln w="76200">
              <a:solidFill>
                <a:srgbClr val="00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8" name="Freeform 9"/>
            <p:cNvSpPr>
              <a:spLocks/>
            </p:cNvSpPr>
            <p:nvPr/>
          </p:nvSpPr>
          <p:spPr bwMode="auto">
            <a:xfrm>
              <a:off x="2113" y="2728"/>
              <a:ext cx="181" cy="720"/>
            </a:xfrm>
            <a:custGeom>
              <a:avLst/>
              <a:gdLst>
                <a:gd name="T0" fmla="*/ 139 w 139"/>
                <a:gd name="T1" fmla="*/ 621 h 621"/>
                <a:gd name="T2" fmla="*/ 85 w 139"/>
                <a:gd name="T3" fmla="*/ 351 h 621"/>
                <a:gd name="T4" fmla="*/ 13 w 139"/>
                <a:gd name="T5" fmla="*/ 90 h 621"/>
                <a:gd name="T6" fmla="*/ 4 w 139"/>
                <a:gd name="T7" fmla="*/ 0 h 621"/>
                <a:gd name="T8" fmla="*/ 0 60000 65536"/>
                <a:gd name="T9" fmla="*/ 0 60000 65536"/>
                <a:gd name="T10" fmla="*/ 0 60000 65536"/>
                <a:gd name="T11" fmla="*/ 0 60000 65536"/>
                <a:gd name="T12" fmla="*/ 0 w 139"/>
                <a:gd name="T13" fmla="*/ 0 h 621"/>
                <a:gd name="T14" fmla="*/ 139 w 139"/>
                <a:gd name="T15" fmla="*/ 621 h 621"/>
              </a:gdLst>
              <a:ahLst/>
              <a:cxnLst>
                <a:cxn ang="T8">
                  <a:pos x="T0" y="T1"/>
                </a:cxn>
                <a:cxn ang="T9">
                  <a:pos x="T2" y="T3"/>
                </a:cxn>
                <a:cxn ang="T10">
                  <a:pos x="T4" y="T5"/>
                </a:cxn>
                <a:cxn ang="T11">
                  <a:pos x="T6" y="T7"/>
                </a:cxn>
              </a:cxnLst>
              <a:rect l="T12" t="T13" r="T14" b="T15"/>
              <a:pathLst>
                <a:path w="139" h="621">
                  <a:moveTo>
                    <a:pt x="139" y="621"/>
                  </a:moveTo>
                  <a:cubicBezTo>
                    <a:pt x="122" y="530"/>
                    <a:pt x="106" y="439"/>
                    <a:pt x="85" y="351"/>
                  </a:cubicBezTo>
                  <a:cubicBezTo>
                    <a:pt x="64" y="263"/>
                    <a:pt x="26" y="148"/>
                    <a:pt x="13" y="90"/>
                  </a:cubicBezTo>
                  <a:cubicBezTo>
                    <a:pt x="0" y="32"/>
                    <a:pt x="6" y="15"/>
                    <a:pt x="4" y="0"/>
                  </a:cubicBezTo>
                </a:path>
              </a:pathLst>
            </a:custGeom>
            <a:noFill/>
            <a:ln w="76200">
              <a:solidFill>
                <a:srgbClr val="00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9" name="Freeform 10"/>
            <p:cNvSpPr>
              <a:spLocks/>
            </p:cNvSpPr>
            <p:nvPr/>
          </p:nvSpPr>
          <p:spPr bwMode="auto">
            <a:xfrm>
              <a:off x="1440" y="2686"/>
              <a:ext cx="527" cy="627"/>
            </a:xfrm>
            <a:custGeom>
              <a:avLst/>
              <a:gdLst>
                <a:gd name="T0" fmla="*/ 405 w 405"/>
                <a:gd name="T1" fmla="*/ 540 h 540"/>
                <a:gd name="T2" fmla="*/ 72 w 405"/>
                <a:gd name="T3" fmla="*/ 396 h 540"/>
                <a:gd name="T4" fmla="*/ 0 w 405"/>
                <a:gd name="T5" fmla="*/ 0 h 540"/>
                <a:gd name="T6" fmla="*/ 0 60000 65536"/>
                <a:gd name="T7" fmla="*/ 0 60000 65536"/>
                <a:gd name="T8" fmla="*/ 0 60000 65536"/>
                <a:gd name="T9" fmla="*/ 0 w 405"/>
                <a:gd name="T10" fmla="*/ 0 h 540"/>
                <a:gd name="T11" fmla="*/ 405 w 405"/>
                <a:gd name="T12" fmla="*/ 540 h 540"/>
              </a:gdLst>
              <a:ahLst/>
              <a:cxnLst>
                <a:cxn ang="T6">
                  <a:pos x="T0" y="T1"/>
                </a:cxn>
                <a:cxn ang="T7">
                  <a:pos x="T2" y="T3"/>
                </a:cxn>
                <a:cxn ang="T8">
                  <a:pos x="T4" y="T5"/>
                </a:cxn>
              </a:cxnLst>
              <a:rect l="T9" t="T10" r="T11" b="T12"/>
              <a:pathLst>
                <a:path w="405" h="540">
                  <a:moveTo>
                    <a:pt x="405" y="540"/>
                  </a:moveTo>
                  <a:cubicBezTo>
                    <a:pt x="272" y="513"/>
                    <a:pt x="139" y="486"/>
                    <a:pt x="72" y="396"/>
                  </a:cubicBezTo>
                  <a:cubicBezTo>
                    <a:pt x="5" y="306"/>
                    <a:pt x="12" y="66"/>
                    <a:pt x="0" y="0"/>
                  </a:cubicBezTo>
                </a:path>
              </a:pathLst>
            </a:custGeom>
            <a:noFill/>
            <a:ln w="76200">
              <a:solidFill>
                <a:srgbClr val="00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0" name="Freeform 11"/>
            <p:cNvSpPr>
              <a:spLocks/>
            </p:cNvSpPr>
            <p:nvPr/>
          </p:nvSpPr>
          <p:spPr bwMode="auto">
            <a:xfrm>
              <a:off x="3066" y="2686"/>
              <a:ext cx="422" cy="940"/>
            </a:xfrm>
            <a:custGeom>
              <a:avLst/>
              <a:gdLst>
                <a:gd name="T0" fmla="*/ 0 w 324"/>
                <a:gd name="T1" fmla="*/ 810 h 810"/>
                <a:gd name="T2" fmla="*/ 162 w 324"/>
                <a:gd name="T3" fmla="*/ 468 h 810"/>
                <a:gd name="T4" fmla="*/ 324 w 324"/>
                <a:gd name="T5" fmla="*/ 0 h 810"/>
                <a:gd name="T6" fmla="*/ 0 60000 65536"/>
                <a:gd name="T7" fmla="*/ 0 60000 65536"/>
                <a:gd name="T8" fmla="*/ 0 60000 65536"/>
                <a:gd name="T9" fmla="*/ 0 w 324"/>
                <a:gd name="T10" fmla="*/ 0 h 810"/>
                <a:gd name="T11" fmla="*/ 324 w 324"/>
                <a:gd name="T12" fmla="*/ 810 h 810"/>
              </a:gdLst>
              <a:ahLst/>
              <a:cxnLst>
                <a:cxn ang="T6">
                  <a:pos x="T0" y="T1"/>
                </a:cxn>
                <a:cxn ang="T7">
                  <a:pos x="T2" y="T3"/>
                </a:cxn>
                <a:cxn ang="T8">
                  <a:pos x="T4" y="T5"/>
                </a:cxn>
              </a:cxnLst>
              <a:rect l="T9" t="T10" r="T11" b="T12"/>
              <a:pathLst>
                <a:path w="324" h="810">
                  <a:moveTo>
                    <a:pt x="0" y="810"/>
                  </a:moveTo>
                  <a:cubicBezTo>
                    <a:pt x="54" y="706"/>
                    <a:pt x="108" y="603"/>
                    <a:pt x="162" y="468"/>
                  </a:cubicBezTo>
                  <a:cubicBezTo>
                    <a:pt x="216" y="333"/>
                    <a:pt x="297" y="78"/>
                    <a:pt x="324" y="0"/>
                  </a:cubicBezTo>
                </a:path>
              </a:pathLst>
            </a:custGeom>
            <a:noFill/>
            <a:ln w="76200">
              <a:solidFill>
                <a:srgbClr val="00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1" name="Freeform 12"/>
            <p:cNvSpPr>
              <a:spLocks/>
            </p:cNvSpPr>
            <p:nvPr/>
          </p:nvSpPr>
          <p:spPr bwMode="auto">
            <a:xfrm>
              <a:off x="3277" y="2749"/>
              <a:ext cx="655" cy="564"/>
            </a:xfrm>
            <a:custGeom>
              <a:avLst/>
              <a:gdLst>
                <a:gd name="T0" fmla="*/ 0 w 504"/>
                <a:gd name="T1" fmla="*/ 486 h 486"/>
                <a:gd name="T2" fmla="*/ 351 w 504"/>
                <a:gd name="T3" fmla="*/ 369 h 486"/>
                <a:gd name="T4" fmla="*/ 504 w 504"/>
                <a:gd name="T5" fmla="*/ 0 h 486"/>
                <a:gd name="T6" fmla="*/ 0 60000 65536"/>
                <a:gd name="T7" fmla="*/ 0 60000 65536"/>
                <a:gd name="T8" fmla="*/ 0 60000 65536"/>
                <a:gd name="T9" fmla="*/ 0 w 504"/>
                <a:gd name="T10" fmla="*/ 0 h 486"/>
                <a:gd name="T11" fmla="*/ 504 w 504"/>
                <a:gd name="T12" fmla="*/ 486 h 486"/>
              </a:gdLst>
              <a:ahLst/>
              <a:cxnLst>
                <a:cxn ang="T6">
                  <a:pos x="T0" y="T1"/>
                </a:cxn>
                <a:cxn ang="T7">
                  <a:pos x="T2" y="T3"/>
                </a:cxn>
                <a:cxn ang="T8">
                  <a:pos x="T4" y="T5"/>
                </a:cxn>
              </a:cxnLst>
              <a:rect l="T9" t="T10" r="T11" b="T12"/>
              <a:pathLst>
                <a:path w="504" h="486">
                  <a:moveTo>
                    <a:pt x="0" y="486"/>
                  </a:moveTo>
                  <a:cubicBezTo>
                    <a:pt x="133" y="468"/>
                    <a:pt x="267" y="450"/>
                    <a:pt x="351" y="369"/>
                  </a:cubicBezTo>
                  <a:cubicBezTo>
                    <a:pt x="435" y="288"/>
                    <a:pt x="479" y="61"/>
                    <a:pt x="504" y="0"/>
                  </a:cubicBezTo>
                </a:path>
              </a:pathLst>
            </a:custGeom>
            <a:noFill/>
            <a:ln w="76200">
              <a:solidFill>
                <a:srgbClr val="00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2" name="Freeform 13"/>
            <p:cNvSpPr>
              <a:spLocks/>
            </p:cNvSpPr>
            <p:nvPr/>
          </p:nvSpPr>
          <p:spPr bwMode="auto">
            <a:xfrm>
              <a:off x="3572" y="2707"/>
              <a:ext cx="114" cy="491"/>
            </a:xfrm>
            <a:custGeom>
              <a:avLst/>
              <a:gdLst>
                <a:gd name="T0" fmla="*/ 43 w 88"/>
                <a:gd name="T1" fmla="*/ 423 h 423"/>
                <a:gd name="T2" fmla="*/ 7 w 88"/>
                <a:gd name="T3" fmla="*/ 261 h 423"/>
                <a:gd name="T4" fmla="*/ 88 w 88"/>
                <a:gd name="T5" fmla="*/ 0 h 423"/>
                <a:gd name="T6" fmla="*/ 0 60000 65536"/>
                <a:gd name="T7" fmla="*/ 0 60000 65536"/>
                <a:gd name="T8" fmla="*/ 0 60000 65536"/>
                <a:gd name="T9" fmla="*/ 0 w 88"/>
                <a:gd name="T10" fmla="*/ 0 h 423"/>
                <a:gd name="T11" fmla="*/ 88 w 88"/>
                <a:gd name="T12" fmla="*/ 423 h 423"/>
              </a:gdLst>
              <a:ahLst/>
              <a:cxnLst>
                <a:cxn ang="T6">
                  <a:pos x="T0" y="T1"/>
                </a:cxn>
                <a:cxn ang="T7">
                  <a:pos x="T2" y="T3"/>
                </a:cxn>
                <a:cxn ang="T8">
                  <a:pos x="T4" y="T5"/>
                </a:cxn>
              </a:cxnLst>
              <a:rect l="T9" t="T10" r="T11" b="T12"/>
              <a:pathLst>
                <a:path w="88" h="423">
                  <a:moveTo>
                    <a:pt x="43" y="423"/>
                  </a:moveTo>
                  <a:cubicBezTo>
                    <a:pt x="21" y="377"/>
                    <a:pt x="0" y="331"/>
                    <a:pt x="7" y="261"/>
                  </a:cubicBezTo>
                  <a:cubicBezTo>
                    <a:pt x="14" y="191"/>
                    <a:pt x="74" y="43"/>
                    <a:pt x="88" y="0"/>
                  </a:cubicBezTo>
                </a:path>
              </a:pathLst>
            </a:custGeom>
            <a:noFill/>
            <a:ln w="76200">
              <a:solidFill>
                <a:srgbClr val="00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3" name="Freeform 14"/>
            <p:cNvSpPr>
              <a:spLocks/>
            </p:cNvSpPr>
            <p:nvPr/>
          </p:nvSpPr>
          <p:spPr bwMode="auto">
            <a:xfrm>
              <a:off x="3066" y="2718"/>
              <a:ext cx="129" cy="198"/>
            </a:xfrm>
            <a:custGeom>
              <a:avLst/>
              <a:gdLst>
                <a:gd name="T0" fmla="*/ 0 w 99"/>
                <a:gd name="T1" fmla="*/ 171 h 171"/>
                <a:gd name="T2" fmla="*/ 99 w 99"/>
                <a:gd name="T3" fmla="*/ 0 h 171"/>
                <a:gd name="T4" fmla="*/ 0 60000 65536"/>
                <a:gd name="T5" fmla="*/ 0 60000 65536"/>
                <a:gd name="T6" fmla="*/ 0 w 99"/>
                <a:gd name="T7" fmla="*/ 0 h 171"/>
                <a:gd name="T8" fmla="*/ 99 w 99"/>
                <a:gd name="T9" fmla="*/ 171 h 171"/>
              </a:gdLst>
              <a:ahLst/>
              <a:cxnLst>
                <a:cxn ang="T4">
                  <a:pos x="T0" y="T1"/>
                </a:cxn>
                <a:cxn ang="T5">
                  <a:pos x="T2" y="T3"/>
                </a:cxn>
              </a:cxnLst>
              <a:rect l="T6" t="T7" r="T8" b="T9"/>
              <a:pathLst>
                <a:path w="99" h="171">
                  <a:moveTo>
                    <a:pt x="0" y="171"/>
                  </a:moveTo>
                  <a:cubicBezTo>
                    <a:pt x="41" y="102"/>
                    <a:pt x="83" y="34"/>
                    <a:pt x="99" y="0"/>
                  </a:cubicBezTo>
                </a:path>
              </a:pathLst>
            </a:custGeom>
            <a:noFill/>
            <a:ln w="76200">
              <a:solidFill>
                <a:srgbClr val="00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4" name="Freeform 15"/>
            <p:cNvSpPr>
              <a:spLocks/>
            </p:cNvSpPr>
            <p:nvPr/>
          </p:nvSpPr>
          <p:spPr bwMode="auto">
            <a:xfrm>
              <a:off x="3078" y="2926"/>
              <a:ext cx="164" cy="251"/>
            </a:xfrm>
            <a:custGeom>
              <a:avLst/>
              <a:gdLst>
                <a:gd name="T0" fmla="*/ 0 w 126"/>
                <a:gd name="T1" fmla="*/ 216 h 216"/>
                <a:gd name="T2" fmla="*/ 126 w 126"/>
                <a:gd name="T3" fmla="*/ 0 h 216"/>
                <a:gd name="T4" fmla="*/ 0 60000 65536"/>
                <a:gd name="T5" fmla="*/ 0 60000 65536"/>
                <a:gd name="T6" fmla="*/ 0 w 126"/>
                <a:gd name="T7" fmla="*/ 0 h 216"/>
                <a:gd name="T8" fmla="*/ 126 w 126"/>
                <a:gd name="T9" fmla="*/ 216 h 216"/>
              </a:gdLst>
              <a:ahLst/>
              <a:cxnLst>
                <a:cxn ang="T4">
                  <a:pos x="T0" y="T1"/>
                </a:cxn>
                <a:cxn ang="T5">
                  <a:pos x="T2" y="T3"/>
                </a:cxn>
              </a:cxnLst>
              <a:rect l="T6" t="T7" r="T8" b="T9"/>
              <a:pathLst>
                <a:path w="126" h="216">
                  <a:moveTo>
                    <a:pt x="0" y="216"/>
                  </a:moveTo>
                  <a:cubicBezTo>
                    <a:pt x="52" y="126"/>
                    <a:pt x="105" y="36"/>
                    <a:pt x="126" y="0"/>
                  </a:cubicBezTo>
                </a:path>
              </a:pathLst>
            </a:custGeom>
            <a:noFill/>
            <a:ln w="76200">
              <a:solidFill>
                <a:srgbClr val="00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5" name="Freeform 16"/>
            <p:cNvSpPr>
              <a:spLocks/>
            </p:cNvSpPr>
            <p:nvPr/>
          </p:nvSpPr>
          <p:spPr bwMode="auto">
            <a:xfrm>
              <a:off x="3815" y="2642"/>
              <a:ext cx="559" cy="453"/>
            </a:xfrm>
            <a:custGeom>
              <a:avLst/>
              <a:gdLst>
                <a:gd name="T0" fmla="*/ 0 w 423"/>
                <a:gd name="T1" fmla="*/ 279 h 289"/>
                <a:gd name="T2" fmla="*/ 288 w 423"/>
                <a:gd name="T3" fmla="*/ 243 h 289"/>
                <a:gd name="T4" fmla="*/ 423 w 423"/>
                <a:gd name="T5" fmla="*/ 0 h 289"/>
                <a:gd name="T6" fmla="*/ 0 60000 65536"/>
                <a:gd name="T7" fmla="*/ 0 60000 65536"/>
                <a:gd name="T8" fmla="*/ 0 60000 65536"/>
                <a:gd name="T9" fmla="*/ 0 w 423"/>
                <a:gd name="T10" fmla="*/ 0 h 289"/>
                <a:gd name="T11" fmla="*/ 423 w 423"/>
                <a:gd name="T12" fmla="*/ 289 h 289"/>
              </a:gdLst>
              <a:ahLst/>
              <a:cxnLst>
                <a:cxn ang="T6">
                  <a:pos x="T0" y="T1"/>
                </a:cxn>
                <a:cxn ang="T7">
                  <a:pos x="T2" y="T3"/>
                </a:cxn>
                <a:cxn ang="T8">
                  <a:pos x="T4" y="T5"/>
                </a:cxn>
              </a:cxnLst>
              <a:rect l="T9" t="T10" r="T11" b="T12"/>
              <a:pathLst>
                <a:path w="423" h="289">
                  <a:moveTo>
                    <a:pt x="0" y="279"/>
                  </a:moveTo>
                  <a:cubicBezTo>
                    <a:pt x="109" y="284"/>
                    <a:pt x="218" y="289"/>
                    <a:pt x="288" y="243"/>
                  </a:cubicBezTo>
                  <a:cubicBezTo>
                    <a:pt x="358" y="197"/>
                    <a:pt x="401" y="40"/>
                    <a:pt x="423" y="0"/>
                  </a:cubicBezTo>
                </a:path>
              </a:pathLst>
            </a:custGeom>
            <a:noFill/>
            <a:ln w="76200">
              <a:solidFill>
                <a:srgbClr val="000066"/>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17"/>
          <p:cNvGrpSpPr>
            <a:grpSpLocks/>
          </p:cNvGrpSpPr>
          <p:nvPr/>
        </p:nvGrpSpPr>
        <p:grpSpPr bwMode="auto">
          <a:xfrm>
            <a:off x="1971675" y="1700213"/>
            <a:ext cx="4686300" cy="1928812"/>
            <a:chOff x="1263" y="1146"/>
            <a:chExt cx="2952" cy="1215"/>
          </a:xfrm>
        </p:grpSpPr>
        <p:sp>
          <p:nvSpPr>
            <p:cNvPr id="47126" name="AutoShape 18"/>
            <p:cNvSpPr>
              <a:spLocks noChangeArrowheads="1"/>
            </p:cNvSpPr>
            <p:nvPr/>
          </p:nvSpPr>
          <p:spPr bwMode="auto">
            <a:xfrm flipV="1">
              <a:off x="4070" y="1848"/>
              <a:ext cx="145" cy="513"/>
            </a:xfrm>
            <a:custGeom>
              <a:avLst/>
              <a:gdLst>
                <a:gd name="T0" fmla="*/ 127 w 21600"/>
                <a:gd name="T1" fmla="*/ 257 h 21600"/>
                <a:gd name="T2" fmla="*/ 73 w 21600"/>
                <a:gd name="T3" fmla="*/ 513 h 21600"/>
                <a:gd name="T4" fmla="*/ 18 w 21600"/>
                <a:gd name="T5" fmla="*/ 257 h 21600"/>
                <a:gd name="T6" fmla="*/ 73 w 21600"/>
                <a:gd name="T7" fmla="*/ 0 h 21600"/>
                <a:gd name="T8" fmla="*/ 0 60000 65536"/>
                <a:gd name="T9" fmla="*/ 0 60000 65536"/>
                <a:gd name="T10" fmla="*/ 0 60000 65536"/>
                <a:gd name="T11" fmla="*/ 0 60000 65536"/>
                <a:gd name="T12" fmla="*/ 4469 w 21600"/>
                <a:gd name="T13" fmla="*/ 4505 h 21600"/>
                <a:gd name="T14" fmla="*/ 17131 w 21600"/>
                <a:gd name="T15" fmla="*/ 1709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66FF"/>
            </a:solidFill>
            <a:ln w="28575">
              <a:solidFill>
                <a:srgbClr val="000066"/>
              </a:solidFill>
              <a:miter lim="800000"/>
              <a:headEnd/>
              <a:tailEnd/>
            </a:ln>
          </p:spPr>
          <p:txBody>
            <a:bodyPr wrap="none" anchor="ctr"/>
            <a:lstStyle/>
            <a:p>
              <a:endParaRPr lang="en-US"/>
            </a:p>
          </p:txBody>
        </p:sp>
        <p:sp>
          <p:nvSpPr>
            <p:cNvPr id="47127" name="AutoShape 19"/>
            <p:cNvSpPr>
              <a:spLocks noChangeArrowheads="1"/>
            </p:cNvSpPr>
            <p:nvPr/>
          </p:nvSpPr>
          <p:spPr bwMode="auto">
            <a:xfrm flipV="1">
              <a:off x="1263" y="1983"/>
              <a:ext cx="196" cy="378"/>
            </a:xfrm>
            <a:custGeom>
              <a:avLst/>
              <a:gdLst>
                <a:gd name="T0" fmla="*/ 172 w 21600"/>
                <a:gd name="T1" fmla="*/ 189 h 21600"/>
                <a:gd name="T2" fmla="*/ 98 w 21600"/>
                <a:gd name="T3" fmla="*/ 378 h 21600"/>
                <a:gd name="T4" fmla="*/ 25 w 21600"/>
                <a:gd name="T5" fmla="*/ 189 h 21600"/>
                <a:gd name="T6" fmla="*/ 98 w 21600"/>
                <a:gd name="T7" fmla="*/ 0 h 21600"/>
                <a:gd name="T8" fmla="*/ 0 60000 65536"/>
                <a:gd name="T9" fmla="*/ 0 60000 65536"/>
                <a:gd name="T10" fmla="*/ 0 60000 65536"/>
                <a:gd name="T11" fmla="*/ 0 60000 65536"/>
                <a:gd name="T12" fmla="*/ 4518 w 21600"/>
                <a:gd name="T13" fmla="*/ 4514 h 21600"/>
                <a:gd name="T14" fmla="*/ 17082 w 21600"/>
                <a:gd name="T15" fmla="*/ 1708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66FF"/>
            </a:solidFill>
            <a:ln w="28575">
              <a:solidFill>
                <a:srgbClr val="000066"/>
              </a:solidFill>
              <a:miter lim="800000"/>
              <a:headEnd/>
              <a:tailEnd/>
            </a:ln>
          </p:spPr>
          <p:txBody>
            <a:bodyPr wrap="none" anchor="ctr"/>
            <a:lstStyle/>
            <a:p>
              <a:endParaRPr lang="en-US"/>
            </a:p>
          </p:txBody>
        </p:sp>
        <p:sp>
          <p:nvSpPr>
            <p:cNvPr id="47128" name="AutoShape 20"/>
            <p:cNvSpPr>
              <a:spLocks noChangeArrowheads="1"/>
            </p:cNvSpPr>
            <p:nvPr/>
          </p:nvSpPr>
          <p:spPr bwMode="auto">
            <a:xfrm flipV="1">
              <a:off x="1860" y="1146"/>
              <a:ext cx="196" cy="1215"/>
            </a:xfrm>
            <a:custGeom>
              <a:avLst/>
              <a:gdLst>
                <a:gd name="T0" fmla="*/ 172 w 21600"/>
                <a:gd name="T1" fmla="*/ 608 h 21600"/>
                <a:gd name="T2" fmla="*/ 98 w 21600"/>
                <a:gd name="T3" fmla="*/ 1215 h 21600"/>
                <a:gd name="T4" fmla="*/ 25 w 21600"/>
                <a:gd name="T5" fmla="*/ 608 h 21600"/>
                <a:gd name="T6" fmla="*/ 98 w 21600"/>
                <a:gd name="T7" fmla="*/ 0 h 21600"/>
                <a:gd name="T8" fmla="*/ 0 60000 65536"/>
                <a:gd name="T9" fmla="*/ 0 60000 65536"/>
                <a:gd name="T10" fmla="*/ 0 60000 65536"/>
                <a:gd name="T11" fmla="*/ 0 60000 65536"/>
                <a:gd name="T12" fmla="*/ 4518 w 21600"/>
                <a:gd name="T13" fmla="*/ 4498 h 21600"/>
                <a:gd name="T14" fmla="*/ 17082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66FF"/>
            </a:solidFill>
            <a:ln w="28575">
              <a:solidFill>
                <a:srgbClr val="000066"/>
              </a:solidFill>
              <a:miter lim="800000"/>
              <a:headEnd/>
              <a:tailEnd/>
            </a:ln>
          </p:spPr>
          <p:txBody>
            <a:bodyPr wrap="none" anchor="ctr"/>
            <a:lstStyle/>
            <a:p>
              <a:endParaRPr lang="en-US"/>
            </a:p>
          </p:txBody>
        </p:sp>
        <p:sp>
          <p:nvSpPr>
            <p:cNvPr id="47129" name="AutoShape 21"/>
            <p:cNvSpPr>
              <a:spLocks noChangeArrowheads="1"/>
            </p:cNvSpPr>
            <p:nvPr/>
          </p:nvSpPr>
          <p:spPr bwMode="auto">
            <a:xfrm flipV="1">
              <a:off x="2437" y="1146"/>
              <a:ext cx="196" cy="1215"/>
            </a:xfrm>
            <a:custGeom>
              <a:avLst/>
              <a:gdLst>
                <a:gd name="T0" fmla="*/ 172 w 21600"/>
                <a:gd name="T1" fmla="*/ 608 h 21600"/>
                <a:gd name="T2" fmla="*/ 98 w 21600"/>
                <a:gd name="T3" fmla="*/ 1215 h 21600"/>
                <a:gd name="T4" fmla="*/ 25 w 21600"/>
                <a:gd name="T5" fmla="*/ 608 h 21600"/>
                <a:gd name="T6" fmla="*/ 98 w 21600"/>
                <a:gd name="T7" fmla="*/ 0 h 21600"/>
                <a:gd name="T8" fmla="*/ 0 60000 65536"/>
                <a:gd name="T9" fmla="*/ 0 60000 65536"/>
                <a:gd name="T10" fmla="*/ 0 60000 65536"/>
                <a:gd name="T11" fmla="*/ 0 60000 65536"/>
                <a:gd name="T12" fmla="*/ 4518 w 21600"/>
                <a:gd name="T13" fmla="*/ 4498 h 21600"/>
                <a:gd name="T14" fmla="*/ 17082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66FF"/>
            </a:solidFill>
            <a:ln w="28575">
              <a:solidFill>
                <a:srgbClr val="000066"/>
              </a:solidFill>
              <a:miter lim="800000"/>
              <a:headEnd/>
              <a:tailEnd/>
            </a:ln>
          </p:spPr>
          <p:txBody>
            <a:bodyPr wrap="none" anchor="ctr"/>
            <a:lstStyle/>
            <a:p>
              <a:endParaRPr lang="en-US"/>
            </a:p>
          </p:txBody>
        </p:sp>
        <p:sp>
          <p:nvSpPr>
            <p:cNvPr id="47130" name="AutoShape 22"/>
            <p:cNvSpPr>
              <a:spLocks noChangeArrowheads="1"/>
            </p:cNvSpPr>
            <p:nvPr/>
          </p:nvSpPr>
          <p:spPr bwMode="auto">
            <a:xfrm flipV="1">
              <a:off x="3298" y="1146"/>
              <a:ext cx="196" cy="1215"/>
            </a:xfrm>
            <a:custGeom>
              <a:avLst/>
              <a:gdLst>
                <a:gd name="T0" fmla="*/ 172 w 21600"/>
                <a:gd name="T1" fmla="*/ 608 h 21600"/>
                <a:gd name="T2" fmla="*/ 98 w 21600"/>
                <a:gd name="T3" fmla="*/ 1215 h 21600"/>
                <a:gd name="T4" fmla="*/ 25 w 21600"/>
                <a:gd name="T5" fmla="*/ 608 h 21600"/>
                <a:gd name="T6" fmla="*/ 98 w 21600"/>
                <a:gd name="T7" fmla="*/ 0 h 21600"/>
                <a:gd name="T8" fmla="*/ 0 60000 65536"/>
                <a:gd name="T9" fmla="*/ 0 60000 65536"/>
                <a:gd name="T10" fmla="*/ 0 60000 65536"/>
                <a:gd name="T11" fmla="*/ 0 60000 65536"/>
                <a:gd name="T12" fmla="*/ 4518 w 21600"/>
                <a:gd name="T13" fmla="*/ 4498 h 21600"/>
                <a:gd name="T14" fmla="*/ 17082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66FF"/>
            </a:solidFill>
            <a:ln w="28575">
              <a:solidFill>
                <a:srgbClr val="000066"/>
              </a:solidFill>
              <a:miter lim="800000"/>
              <a:headEnd/>
              <a:tailEnd/>
            </a:ln>
          </p:spPr>
          <p:txBody>
            <a:bodyPr wrap="none" anchor="ctr"/>
            <a:lstStyle/>
            <a:p>
              <a:endParaRPr lang="en-US"/>
            </a:p>
          </p:txBody>
        </p:sp>
        <p:sp>
          <p:nvSpPr>
            <p:cNvPr id="47131" name="AutoShape 23"/>
            <p:cNvSpPr>
              <a:spLocks noChangeArrowheads="1"/>
            </p:cNvSpPr>
            <p:nvPr/>
          </p:nvSpPr>
          <p:spPr bwMode="auto">
            <a:xfrm flipV="1">
              <a:off x="3715" y="1146"/>
              <a:ext cx="196" cy="1215"/>
            </a:xfrm>
            <a:custGeom>
              <a:avLst/>
              <a:gdLst>
                <a:gd name="T0" fmla="*/ 172 w 21600"/>
                <a:gd name="T1" fmla="*/ 608 h 21600"/>
                <a:gd name="T2" fmla="*/ 98 w 21600"/>
                <a:gd name="T3" fmla="*/ 1215 h 21600"/>
                <a:gd name="T4" fmla="*/ 25 w 21600"/>
                <a:gd name="T5" fmla="*/ 608 h 21600"/>
                <a:gd name="T6" fmla="*/ 98 w 21600"/>
                <a:gd name="T7" fmla="*/ 0 h 21600"/>
                <a:gd name="T8" fmla="*/ 0 60000 65536"/>
                <a:gd name="T9" fmla="*/ 0 60000 65536"/>
                <a:gd name="T10" fmla="*/ 0 60000 65536"/>
                <a:gd name="T11" fmla="*/ 0 60000 65536"/>
                <a:gd name="T12" fmla="*/ 4518 w 21600"/>
                <a:gd name="T13" fmla="*/ 4498 h 21600"/>
                <a:gd name="T14" fmla="*/ 17082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66FF"/>
            </a:solidFill>
            <a:ln w="28575">
              <a:solidFill>
                <a:srgbClr val="000066"/>
              </a:solidFill>
              <a:miter lim="800000"/>
              <a:headEnd/>
              <a:tailEnd/>
            </a:ln>
          </p:spPr>
          <p:txBody>
            <a:bodyPr wrap="none" anchor="ctr"/>
            <a:lstStyle/>
            <a:p>
              <a:endParaRPr lang="en-US"/>
            </a:p>
          </p:txBody>
        </p:sp>
        <p:sp>
          <p:nvSpPr>
            <p:cNvPr id="47132" name="AutoShape 24"/>
            <p:cNvSpPr>
              <a:spLocks noChangeArrowheads="1"/>
            </p:cNvSpPr>
            <p:nvPr/>
          </p:nvSpPr>
          <p:spPr bwMode="auto">
            <a:xfrm flipV="1">
              <a:off x="2866" y="2028"/>
              <a:ext cx="119" cy="333"/>
            </a:xfrm>
            <a:custGeom>
              <a:avLst/>
              <a:gdLst>
                <a:gd name="T0" fmla="*/ 104 w 21600"/>
                <a:gd name="T1" fmla="*/ 167 h 21600"/>
                <a:gd name="T2" fmla="*/ 59 w 21600"/>
                <a:gd name="T3" fmla="*/ 333 h 21600"/>
                <a:gd name="T4" fmla="*/ 15 w 21600"/>
                <a:gd name="T5" fmla="*/ 167 h 21600"/>
                <a:gd name="T6" fmla="*/ 59 w 21600"/>
                <a:gd name="T7" fmla="*/ 0 h 21600"/>
                <a:gd name="T8" fmla="*/ 0 60000 65536"/>
                <a:gd name="T9" fmla="*/ 0 60000 65536"/>
                <a:gd name="T10" fmla="*/ 0 60000 65536"/>
                <a:gd name="T11" fmla="*/ 0 60000 65536"/>
                <a:gd name="T12" fmla="*/ 4538 w 21600"/>
                <a:gd name="T13" fmla="*/ 4476 h 21600"/>
                <a:gd name="T14" fmla="*/ 17062 w 21600"/>
                <a:gd name="T15" fmla="*/ 1712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66FF"/>
            </a:solidFill>
            <a:ln w="28575">
              <a:solidFill>
                <a:srgbClr val="000066"/>
              </a:solidFill>
              <a:miter lim="800000"/>
              <a:headEnd/>
              <a:tailEnd/>
            </a:ln>
          </p:spPr>
          <p:txBody>
            <a:bodyPr wrap="none" anchor="ctr"/>
            <a:lstStyle/>
            <a:p>
              <a:endParaRPr lang="en-US"/>
            </a:p>
          </p:txBody>
        </p:sp>
      </p:grpSp>
      <p:sp>
        <p:nvSpPr>
          <p:cNvPr id="275481" name="Text Box 25"/>
          <p:cNvSpPr txBox="1">
            <a:spLocks noChangeArrowheads="1"/>
          </p:cNvSpPr>
          <p:nvPr/>
        </p:nvSpPr>
        <p:spPr bwMode="auto">
          <a:xfrm>
            <a:off x="3795713" y="5953125"/>
            <a:ext cx="2809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600"/>
              <a:t>Morphology</a:t>
            </a:r>
          </a:p>
        </p:txBody>
      </p:sp>
      <p:sp>
        <p:nvSpPr>
          <p:cNvPr id="275482" name="Text Box 26"/>
          <p:cNvSpPr txBox="1">
            <a:spLocks noChangeArrowheads="1"/>
          </p:cNvSpPr>
          <p:nvPr/>
        </p:nvSpPr>
        <p:spPr bwMode="auto">
          <a:xfrm>
            <a:off x="138113" y="3367088"/>
            <a:ext cx="1514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sz="3600"/>
              <a:t>Time</a:t>
            </a:r>
          </a:p>
        </p:txBody>
      </p:sp>
      <p:grpSp>
        <p:nvGrpSpPr>
          <p:cNvPr id="47111" name="Group 27"/>
          <p:cNvGrpSpPr>
            <a:grpSpLocks/>
          </p:cNvGrpSpPr>
          <p:nvPr/>
        </p:nvGrpSpPr>
        <p:grpSpPr bwMode="auto">
          <a:xfrm>
            <a:off x="1381125" y="1624013"/>
            <a:ext cx="6457950" cy="4186237"/>
            <a:chOff x="891" y="1098"/>
            <a:chExt cx="4068" cy="2637"/>
          </a:xfrm>
        </p:grpSpPr>
        <p:sp>
          <p:nvSpPr>
            <p:cNvPr id="47123" name="Line 28"/>
            <p:cNvSpPr>
              <a:spLocks noChangeShapeType="1"/>
            </p:cNvSpPr>
            <p:nvPr/>
          </p:nvSpPr>
          <p:spPr bwMode="auto">
            <a:xfrm>
              <a:off x="1053" y="2403"/>
              <a:ext cx="3384" cy="0"/>
            </a:xfrm>
            <a:prstGeom prst="line">
              <a:avLst/>
            </a:prstGeom>
            <a:noFill/>
            <a:ln w="101600">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4" name="Line 29"/>
            <p:cNvSpPr>
              <a:spLocks noChangeShapeType="1"/>
            </p:cNvSpPr>
            <p:nvPr/>
          </p:nvSpPr>
          <p:spPr bwMode="auto">
            <a:xfrm>
              <a:off x="891" y="1098"/>
              <a:ext cx="0" cy="2556"/>
            </a:xfrm>
            <a:prstGeom prst="line">
              <a:avLst/>
            </a:prstGeom>
            <a:noFill/>
            <a:ln w="1016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5" name="Line 30"/>
            <p:cNvSpPr>
              <a:spLocks noChangeShapeType="1"/>
            </p:cNvSpPr>
            <p:nvPr/>
          </p:nvSpPr>
          <p:spPr bwMode="auto">
            <a:xfrm>
              <a:off x="1008" y="3735"/>
              <a:ext cx="3951" cy="0"/>
            </a:xfrm>
            <a:prstGeom prst="line">
              <a:avLst/>
            </a:prstGeom>
            <a:noFill/>
            <a:ln w="1016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31"/>
          <p:cNvGrpSpPr>
            <a:grpSpLocks/>
          </p:cNvGrpSpPr>
          <p:nvPr/>
        </p:nvGrpSpPr>
        <p:grpSpPr bwMode="auto">
          <a:xfrm>
            <a:off x="6907213" y="3109913"/>
            <a:ext cx="2289175" cy="1300162"/>
            <a:chOff x="4401" y="2034"/>
            <a:chExt cx="1359" cy="819"/>
          </a:xfrm>
        </p:grpSpPr>
        <p:sp>
          <p:nvSpPr>
            <p:cNvPr id="47121" name="Text Box 32"/>
            <p:cNvSpPr txBox="1">
              <a:spLocks noChangeArrowheads="1"/>
            </p:cNvSpPr>
            <p:nvPr/>
          </p:nvSpPr>
          <p:spPr bwMode="auto">
            <a:xfrm>
              <a:off x="4563" y="2034"/>
              <a:ext cx="10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Cambrian</a:t>
              </a:r>
            </a:p>
          </p:txBody>
        </p:sp>
        <p:sp>
          <p:nvSpPr>
            <p:cNvPr id="47122" name="Text Box 33"/>
            <p:cNvSpPr txBox="1">
              <a:spLocks noChangeArrowheads="1"/>
            </p:cNvSpPr>
            <p:nvPr/>
          </p:nvSpPr>
          <p:spPr bwMode="auto">
            <a:xfrm>
              <a:off x="4401" y="2526"/>
              <a:ext cx="135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Precambrian</a:t>
              </a:r>
            </a:p>
          </p:txBody>
        </p:sp>
      </p:grpSp>
      <p:sp>
        <p:nvSpPr>
          <p:cNvPr id="275490" name="Text Box 34"/>
          <p:cNvSpPr txBox="1">
            <a:spLocks noChangeArrowheads="1"/>
          </p:cNvSpPr>
          <p:nvPr/>
        </p:nvSpPr>
        <p:spPr bwMode="auto">
          <a:xfrm>
            <a:off x="5632450" y="4668838"/>
            <a:ext cx="2000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eaLnBrk="1" hangingPunct="1">
              <a:spcBef>
                <a:spcPct val="50000"/>
              </a:spcBef>
            </a:pPr>
            <a:r>
              <a:rPr lang="en-US"/>
              <a:t>Darwinian Model</a:t>
            </a:r>
          </a:p>
        </p:txBody>
      </p:sp>
      <p:sp>
        <p:nvSpPr>
          <p:cNvPr id="275491" name="Text Box 35"/>
          <p:cNvSpPr txBox="1">
            <a:spLocks noChangeArrowheads="1"/>
          </p:cNvSpPr>
          <p:nvPr/>
        </p:nvSpPr>
        <p:spPr bwMode="auto">
          <a:xfrm>
            <a:off x="6581775" y="1595438"/>
            <a:ext cx="147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t>Actual Data</a:t>
            </a:r>
          </a:p>
        </p:txBody>
      </p:sp>
      <p:grpSp>
        <p:nvGrpSpPr>
          <p:cNvPr id="6" name="Group 36"/>
          <p:cNvGrpSpPr>
            <a:grpSpLocks/>
          </p:cNvGrpSpPr>
          <p:nvPr/>
        </p:nvGrpSpPr>
        <p:grpSpPr bwMode="auto">
          <a:xfrm>
            <a:off x="4225925" y="5451475"/>
            <a:ext cx="549275" cy="290513"/>
            <a:chOff x="1258" y="3802"/>
            <a:chExt cx="346" cy="183"/>
          </a:xfrm>
        </p:grpSpPr>
        <p:sp>
          <p:nvSpPr>
            <p:cNvPr id="47118" name="Oval 37"/>
            <p:cNvSpPr>
              <a:spLocks noChangeArrowheads="1"/>
            </p:cNvSpPr>
            <p:nvPr/>
          </p:nvSpPr>
          <p:spPr bwMode="auto">
            <a:xfrm>
              <a:off x="1258" y="3802"/>
              <a:ext cx="346" cy="183"/>
            </a:xfrm>
            <a:prstGeom prst="ellipse">
              <a:avLst/>
            </a:prstGeom>
            <a:solidFill>
              <a:srgbClr val="000066"/>
            </a:solidFill>
            <a:ln>
              <a:noFill/>
            </a:ln>
            <a:effectLst>
              <a:prstShdw prst="shdw17">
                <a:srgbClr val="00003D">
                  <a:alpha val="74997"/>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47119" name="Picture 38" descr="cel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20" y="3834"/>
              <a:ext cx="22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0" name="Oval 39"/>
            <p:cNvSpPr>
              <a:spLocks noChangeArrowheads="1"/>
            </p:cNvSpPr>
            <p:nvPr/>
          </p:nvSpPr>
          <p:spPr bwMode="auto">
            <a:xfrm>
              <a:off x="1288" y="3812"/>
              <a:ext cx="284" cy="160"/>
            </a:xfrm>
            <a:prstGeom prst="ellipse">
              <a:avLst/>
            </a:prstGeom>
            <a:noFill/>
            <a:ln w="57150">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75496" name="Text Box 40"/>
          <p:cNvSpPr txBox="1">
            <a:spLocks noChangeArrowheads="1"/>
          </p:cNvSpPr>
          <p:nvPr/>
        </p:nvSpPr>
        <p:spPr bwMode="auto">
          <a:xfrm>
            <a:off x="2054225" y="3802063"/>
            <a:ext cx="4791075" cy="1808162"/>
          </a:xfrm>
          <a:prstGeom prst="rect">
            <a:avLst/>
          </a:prstGeom>
          <a:solidFill>
            <a:srgbClr val="000066"/>
          </a:solidFill>
          <a:ln w="952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sz="3200">
                <a:solidFill>
                  <a:srgbClr val="FFFFFF"/>
                </a:solidFill>
                <a:ea typeface="+mn-ea"/>
                <a:cs typeface="+mn-cs"/>
              </a:rPr>
              <a:t>Sudden appearance of complex creatures</a:t>
            </a:r>
          </a:p>
          <a:p>
            <a:pPr algn="ctr">
              <a:spcBef>
                <a:spcPct val="50000"/>
              </a:spcBef>
              <a:defRPr/>
            </a:pPr>
            <a:r>
              <a:rPr lang="en-US" sz="3200">
                <a:solidFill>
                  <a:srgbClr val="FFFFFF"/>
                </a:solidFill>
                <a:ea typeface="+mn-ea"/>
                <a:cs typeface="+mn-cs"/>
              </a:rPr>
              <a:t>Created after their kind</a:t>
            </a:r>
          </a:p>
        </p:txBody>
      </p:sp>
      <p:sp>
        <p:nvSpPr>
          <p:cNvPr id="275497" name="Text Box 41"/>
          <p:cNvSpPr txBox="1">
            <a:spLocks noChangeArrowheads="1"/>
          </p:cNvSpPr>
          <p:nvPr/>
        </p:nvSpPr>
        <p:spPr bwMode="auto">
          <a:xfrm>
            <a:off x="2887663" y="3017838"/>
            <a:ext cx="3425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000000"/>
                </a:solidFill>
                <a:latin typeface="Arial" charset="0"/>
                <a:ea typeface="ＭＳ Ｐゴシック" charset="0"/>
                <a:cs typeface="ＭＳ Ｐゴシック" charset="0"/>
              </a:defRPr>
            </a:lvl1pPr>
            <a:lvl2pPr marL="37931725" indent="-37474525" eaLnBrk="0" hangingPunct="0">
              <a:defRPr sz="2800">
                <a:solidFill>
                  <a:srgbClr val="000000"/>
                </a:solidFill>
                <a:latin typeface="Arial" charset="0"/>
                <a:ea typeface="ＭＳ Ｐゴシック" charset="0"/>
              </a:defRPr>
            </a:lvl2pPr>
            <a:lvl3pPr eaLnBrk="0" hangingPunct="0">
              <a:defRPr sz="2800">
                <a:solidFill>
                  <a:srgbClr val="000000"/>
                </a:solidFill>
                <a:latin typeface="Arial" charset="0"/>
                <a:ea typeface="ＭＳ Ｐゴシック" charset="0"/>
              </a:defRPr>
            </a:lvl3pPr>
            <a:lvl4pPr eaLnBrk="0" hangingPunct="0">
              <a:defRPr sz="2800">
                <a:solidFill>
                  <a:srgbClr val="000000"/>
                </a:solidFill>
                <a:latin typeface="Arial" charset="0"/>
                <a:ea typeface="ＭＳ Ｐゴシック" charset="0"/>
              </a:defRPr>
            </a:lvl4pPr>
            <a:lvl5pPr eaLnBrk="0" hangingPunct="0">
              <a:defRPr sz="2800">
                <a:solidFill>
                  <a:srgbClr val="000000"/>
                </a:solidFill>
                <a:latin typeface="Arial" charset="0"/>
                <a:ea typeface="ＭＳ Ｐゴシック" charset="0"/>
              </a:defRPr>
            </a:lvl5pPr>
            <a:lvl6pPr marL="457200" eaLnBrk="0" fontAlgn="base" hangingPunct="0">
              <a:spcBef>
                <a:spcPct val="0"/>
              </a:spcBef>
              <a:spcAft>
                <a:spcPct val="0"/>
              </a:spcAft>
              <a:defRPr sz="2800">
                <a:solidFill>
                  <a:srgbClr val="000000"/>
                </a:solidFill>
                <a:latin typeface="Arial" charset="0"/>
                <a:ea typeface="ＭＳ Ｐゴシック" charset="0"/>
              </a:defRPr>
            </a:lvl6pPr>
            <a:lvl7pPr marL="914400" eaLnBrk="0" fontAlgn="base" hangingPunct="0">
              <a:spcBef>
                <a:spcPct val="0"/>
              </a:spcBef>
              <a:spcAft>
                <a:spcPct val="0"/>
              </a:spcAft>
              <a:defRPr sz="2800">
                <a:solidFill>
                  <a:srgbClr val="000000"/>
                </a:solidFill>
                <a:latin typeface="Arial" charset="0"/>
                <a:ea typeface="ＭＳ Ｐゴシック" charset="0"/>
              </a:defRPr>
            </a:lvl7pPr>
            <a:lvl8pPr marL="1371600" eaLnBrk="0" fontAlgn="base" hangingPunct="0">
              <a:spcBef>
                <a:spcPct val="0"/>
              </a:spcBef>
              <a:spcAft>
                <a:spcPct val="0"/>
              </a:spcAft>
              <a:defRPr sz="2800">
                <a:solidFill>
                  <a:srgbClr val="000000"/>
                </a:solidFill>
                <a:latin typeface="Arial" charset="0"/>
                <a:ea typeface="ＭＳ Ｐゴシック" charset="0"/>
              </a:defRPr>
            </a:lvl8pPr>
            <a:lvl9pPr marL="1828800" eaLnBrk="0" fontAlgn="base" hangingPunct="0">
              <a:spcBef>
                <a:spcPct val="0"/>
              </a:spcBef>
              <a:spcAft>
                <a:spcPct val="0"/>
              </a:spcAft>
              <a:defRPr sz="2800">
                <a:solidFill>
                  <a:srgbClr val="000000"/>
                </a:solidFill>
                <a:latin typeface="Arial" charset="0"/>
                <a:ea typeface="ＭＳ Ｐゴシック" charset="0"/>
              </a:defRPr>
            </a:lvl9pPr>
          </a:lstStyle>
          <a:p>
            <a:pPr algn="ctr" eaLnBrk="1" hangingPunct="1">
              <a:spcBef>
                <a:spcPct val="50000"/>
              </a:spcBef>
            </a:pPr>
            <a:r>
              <a:rPr lang="en-US" sz="3600">
                <a:solidFill>
                  <a:schemeClr val="tx1"/>
                </a:solidFill>
              </a:rPr>
              <a:t>Tree of life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5482"/>
                                        </p:tgtEl>
                                        <p:attrNameLst>
                                          <p:attrName>style.visibility</p:attrName>
                                        </p:attrNameLst>
                                      </p:cBhvr>
                                      <p:to>
                                        <p:strVal val="visible"/>
                                      </p:to>
                                    </p:set>
                                    <p:animEffect transition="in" filter="dissolve">
                                      <p:cBhvr>
                                        <p:cTn id="7" dur="500"/>
                                        <p:tgtEl>
                                          <p:spTgt spid="27548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5481"/>
                                        </p:tgtEl>
                                        <p:attrNameLst>
                                          <p:attrName>style.visibility</p:attrName>
                                        </p:attrNameLst>
                                      </p:cBhvr>
                                      <p:to>
                                        <p:strVal val="visible"/>
                                      </p:to>
                                    </p:set>
                                    <p:animEffect transition="in" filter="dissolve">
                                      <p:cBhvr>
                                        <p:cTn id="11" dur="500"/>
                                        <p:tgtEl>
                                          <p:spTgt spid="27548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75490"/>
                                        </p:tgtEl>
                                        <p:attrNameLst>
                                          <p:attrName>style.visibility</p:attrName>
                                        </p:attrNameLst>
                                      </p:cBhvr>
                                      <p:to>
                                        <p:strVal val="visible"/>
                                      </p:to>
                                    </p:set>
                                    <p:animEffect transition="in" filter="dissolve">
                                      <p:cBhvr>
                                        <p:cTn id="20" dur="500"/>
                                        <p:tgtEl>
                                          <p:spTgt spid="275490"/>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nodeType="afterGroup">
                            <p:stCondLst>
                              <p:cond delay="1000"/>
                            </p:stCondLst>
                            <p:childTnLst>
                              <p:par>
                                <p:cTn id="26" presetID="2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par>
                          <p:cTn id="29" fill="hold" nodeType="afterGroup">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75497"/>
                                        </p:tgtEl>
                                        <p:attrNameLst>
                                          <p:attrName>style.visibility</p:attrName>
                                        </p:attrNameLst>
                                      </p:cBhvr>
                                      <p:to>
                                        <p:strVal val="visible"/>
                                      </p:to>
                                    </p:set>
                                    <p:animEffect transition="in" filter="fade">
                                      <p:cBhvr>
                                        <p:cTn id="32" dur="500"/>
                                        <p:tgtEl>
                                          <p:spTgt spid="2754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2"/>
                                        </p:tgtEl>
                                        <p:attrNameLst>
                                          <p:attrName>style.visibility</p:attrName>
                                        </p:attrNameLst>
                                      </p:cBhvr>
                                      <p:to>
                                        <p:strVal val="hidden"/>
                                      </p:to>
                                    </p:set>
                                  </p:childTnLst>
                                </p:cTn>
                              </p:par>
                            </p:childTnLst>
                          </p:cTn>
                        </p:par>
                        <p:par>
                          <p:cTn id="37" fill="hold" nodeType="afterGroup">
                            <p:stCondLst>
                              <p:cond delay="0"/>
                            </p:stCondLst>
                            <p:childTnLst>
                              <p:par>
                                <p:cTn id="38" presetID="1" presetClass="exit" presetSubtype="0" fill="hold" nodeType="after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275490"/>
                                        </p:tgtEl>
                                        <p:attrNameLst>
                                          <p:attrName>style.visibility</p:attrName>
                                        </p:attrNameLst>
                                      </p:cBhvr>
                                      <p:to>
                                        <p:strVal val="hidden"/>
                                      </p:to>
                                    </p:set>
                                  </p:childTnLst>
                                </p:cTn>
                              </p:par>
                            </p:childTnLst>
                          </p:cTn>
                        </p:par>
                        <p:par>
                          <p:cTn id="42" fill="hold" nodeType="afterGroup">
                            <p:stCondLst>
                              <p:cond delay="0"/>
                            </p:stCondLst>
                            <p:childTnLst>
                              <p:par>
                                <p:cTn id="43" presetID="1" presetClass="exit" presetSubtype="0" fill="hold" grpId="1" nodeType="afterEffect">
                                  <p:stCondLst>
                                    <p:cond delay="0"/>
                                  </p:stCondLst>
                                  <p:childTnLst>
                                    <p:set>
                                      <p:cBhvr>
                                        <p:cTn id="44" dur="1" fill="hold">
                                          <p:stCondLst>
                                            <p:cond delay="0"/>
                                          </p:stCondLst>
                                        </p:cTn>
                                        <p:tgtEl>
                                          <p:spTgt spid="275497"/>
                                        </p:tgtEl>
                                        <p:attrNameLst>
                                          <p:attrName>style.visibility</p:attrName>
                                        </p:attrNameLst>
                                      </p:cBhvr>
                                      <p:to>
                                        <p:strVal val="hidden"/>
                                      </p:to>
                                    </p:set>
                                  </p:childTnLst>
                                </p:cTn>
                              </p:par>
                            </p:childTnLst>
                          </p:cTn>
                        </p:par>
                        <p:par>
                          <p:cTn id="45" fill="hold" nodeType="afterGroup">
                            <p:stCondLst>
                              <p:cond delay="0"/>
                            </p:stCondLst>
                            <p:childTnLst>
                              <p:par>
                                <p:cTn id="46" presetID="9" presetClass="entr" presetSubtype="0" fill="hold" grpId="0" nodeType="afterEffect">
                                  <p:stCondLst>
                                    <p:cond delay="0"/>
                                  </p:stCondLst>
                                  <p:childTnLst>
                                    <p:set>
                                      <p:cBhvr>
                                        <p:cTn id="47" dur="1" fill="hold">
                                          <p:stCondLst>
                                            <p:cond delay="0"/>
                                          </p:stCondLst>
                                        </p:cTn>
                                        <p:tgtEl>
                                          <p:spTgt spid="275491"/>
                                        </p:tgtEl>
                                        <p:attrNameLst>
                                          <p:attrName>style.visibility</p:attrName>
                                        </p:attrNameLst>
                                      </p:cBhvr>
                                      <p:to>
                                        <p:strVal val="visible"/>
                                      </p:to>
                                    </p:set>
                                    <p:animEffect transition="in" filter="dissolve">
                                      <p:cBhvr>
                                        <p:cTn id="48" dur="500"/>
                                        <p:tgtEl>
                                          <p:spTgt spid="275491"/>
                                        </p:tgtEl>
                                      </p:cBhvr>
                                    </p:animEffect>
                                  </p:childTnLst>
                                </p:cTn>
                              </p:par>
                            </p:childTnLst>
                          </p:cTn>
                        </p:par>
                        <p:par>
                          <p:cTn id="49" fill="hold" nodeType="afterGroup">
                            <p:stCondLst>
                              <p:cond delay="500"/>
                            </p:stCondLst>
                            <p:childTnLst>
                              <p:par>
                                <p:cTn id="50" presetID="22" presetClass="entr" presetSubtype="4"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par>
                          <p:cTn id="53" fill="hold" nodeType="afterGroup">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75496"/>
                                        </p:tgtEl>
                                        <p:attrNameLst>
                                          <p:attrName>style.visibility</p:attrName>
                                        </p:attrNameLst>
                                      </p:cBhvr>
                                      <p:to>
                                        <p:strVal val="visible"/>
                                      </p:to>
                                    </p:set>
                                    <p:animEffect transition="in" filter="fade">
                                      <p:cBhvr>
                                        <p:cTn id="56" dur="1000"/>
                                        <p:tgtEl>
                                          <p:spTgt spid="275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81" grpId="0" autoUpdateAnimBg="0"/>
      <p:bldP spid="275482" grpId="0" autoUpdateAnimBg="0"/>
      <p:bldP spid="275490" grpId="0" autoUpdateAnimBg="0"/>
      <p:bldP spid="275490" grpId="1"/>
      <p:bldP spid="275491" grpId="0" autoUpdateAnimBg="0"/>
      <p:bldP spid="275496" grpId="0" animBg="1"/>
      <p:bldP spid="275497" grpId="0"/>
      <p:bldP spid="275497" grpId="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_Sere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Arial"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7498</TotalTime>
  <Words>4177</Words>
  <Application>Microsoft Macintosh PowerPoint</Application>
  <PresentationFormat>On-screen Show (4:3)</PresentationFormat>
  <Paragraphs>476</Paragraphs>
  <Slides>84</Slides>
  <Notes>13</Notes>
  <HiddenSlides>0</HiddenSlides>
  <MMClips>0</MMClips>
  <ScaleCrop>false</ScaleCrop>
  <HeadingPairs>
    <vt:vector size="4" baseType="variant">
      <vt:variant>
        <vt:lpstr>Theme</vt:lpstr>
      </vt:variant>
      <vt:variant>
        <vt:i4>4</vt:i4>
      </vt:variant>
      <vt:variant>
        <vt:lpstr>Slide Titles</vt:lpstr>
      </vt:variant>
      <vt:variant>
        <vt:i4>84</vt:i4>
      </vt:variant>
    </vt:vector>
  </HeadingPairs>
  <TitlesOfParts>
    <vt:vector size="88" baseType="lpstr">
      <vt:lpstr>Default Design</vt:lpstr>
      <vt:lpstr>1_Serene</vt:lpstr>
      <vt:lpstr>Serene</vt:lpstr>
      <vt:lpstr>1_Default Design</vt:lpstr>
      <vt:lpstr>PowerPoint Presentation</vt:lpstr>
      <vt:lpstr>Topics</vt:lpstr>
      <vt:lpstr>Evolution History of the Life</vt:lpstr>
      <vt:lpstr>The Bible and the History of Life</vt:lpstr>
      <vt:lpstr>Evidence</vt:lpstr>
      <vt:lpstr>The Fossil Record and Education</vt:lpstr>
      <vt:lpstr>PowerPoint Presentation</vt:lpstr>
      <vt:lpstr>PowerPoint Presentation</vt:lpstr>
      <vt:lpstr>Examining the Evidence</vt:lpstr>
      <vt:lpstr>Cambrian Explosion</vt:lpstr>
      <vt:lpstr>Cambrian Explosion</vt:lpstr>
      <vt:lpstr>Cambrian Explosion</vt:lpstr>
      <vt:lpstr>What do the Facts Support?</vt:lpstr>
      <vt:lpstr>Invertebrate to Vertebrate (Fish)</vt:lpstr>
      <vt:lpstr>Invertebrate to Vertebrate (Fish)</vt:lpstr>
      <vt:lpstr>What do the Facts Support?</vt:lpstr>
      <vt:lpstr>What do the Facts Support?</vt:lpstr>
      <vt:lpstr>Fish to Amphibian</vt:lpstr>
      <vt:lpstr>Coelacanth</vt:lpstr>
      <vt:lpstr>What do the Facts Support?</vt:lpstr>
      <vt:lpstr>Alleged Intermediates</vt:lpstr>
      <vt:lpstr>The Horse</vt:lpstr>
      <vt:lpstr>Evolution and the Horse</vt:lpstr>
      <vt:lpstr>What Textbooks Don't Contain</vt:lpstr>
      <vt:lpstr>What Textbooks Don't Contain</vt:lpstr>
      <vt:lpstr>What Textbooks Don't Contain</vt:lpstr>
      <vt:lpstr>What Textbooks Don't Contain</vt:lpstr>
      <vt:lpstr>What do the Facts Support?</vt:lpstr>
      <vt:lpstr>Whale Evolution: A Study of Deception</vt:lpstr>
      <vt:lpstr>Whales: Unique Features</vt:lpstr>
      <vt:lpstr>PowerPoint Presentation</vt:lpstr>
      <vt:lpstr>Genetics Disproves Whale Evolution</vt:lpstr>
      <vt:lpstr>PowerPoint Presentation</vt:lpstr>
      <vt:lpstr>Deception</vt:lpstr>
      <vt:lpstr>Deception</vt:lpstr>
      <vt:lpstr>Did Whales Have Legs?</vt:lpstr>
      <vt:lpstr>Whales Do NOT Have Legs</vt:lpstr>
      <vt:lpstr>Another Claim</vt:lpstr>
      <vt:lpstr>Where is the Evidence?</vt:lpstr>
      <vt:lpstr>Land Mammals to Whales </vt:lpstr>
      <vt:lpstr>Why Evolutionists Believe</vt:lpstr>
      <vt:lpstr>Deception</vt:lpstr>
      <vt:lpstr>What do the Facts Support?</vt:lpstr>
      <vt:lpstr>PowerPoint Presentation</vt:lpstr>
      <vt:lpstr>Education and Textbooks</vt:lpstr>
      <vt:lpstr>Education and Textbooks</vt:lpstr>
      <vt:lpstr>Archaeopteryx</vt:lpstr>
      <vt:lpstr>What Textbooks Don't Include</vt:lpstr>
      <vt:lpstr>Birds Are Different From Reptiles</vt:lpstr>
      <vt:lpstr>Reptile to Bird</vt:lpstr>
      <vt:lpstr>The Feather</vt:lpstr>
      <vt:lpstr>Archaeopteryx</vt:lpstr>
      <vt:lpstr>Birds Are Different From Reptiles</vt:lpstr>
      <vt:lpstr>Birds Are Different From Reptiles</vt:lpstr>
      <vt:lpstr>Archaeopteryx</vt:lpstr>
      <vt:lpstr>Reptile to Bird</vt:lpstr>
      <vt:lpstr>Dinosaur to Bird Evolution</vt:lpstr>
      <vt:lpstr>Bird Fraud</vt:lpstr>
      <vt:lpstr>More Bird Mistakes</vt:lpstr>
      <vt:lpstr>Feathered Deceptions</vt:lpstr>
      <vt:lpstr>Evidence, Faith &amp; Deception</vt:lpstr>
      <vt:lpstr>A New Discovery</vt:lpstr>
      <vt:lpstr>Mutations</vt:lpstr>
      <vt:lpstr>PowerPoint Presentation</vt:lpstr>
      <vt:lpstr>Summary: Fossil Record</vt:lpstr>
      <vt:lpstr>What do the Facts Support?</vt:lpstr>
      <vt:lpstr>Mechanism for Change</vt:lpstr>
      <vt:lpstr>Natural Selection</vt:lpstr>
      <vt:lpstr>Natural Selection and Mutations</vt:lpstr>
      <vt:lpstr>Natural Selection and Mutations</vt:lpstr>
      <vt:lpstr>PowerPoint Presentation</vt:lpstr>
      <vt:lpstr>Mutations</vt:lpstr>
      <vt:lpstr>Mutations and Evolution</vt:lpstr>
      <vt:lpstr>Mutations</vt:lpstr>
      <vt:lpstr>PowerPoint Presentation</vt:lpstr>
      <vt:lpstr>Conclusion</vt:lpstr>
      <vt:lpstr>Logical Deduction</vt:lpstr>
      <vt:lpstr>PowerPoint Presentation</vt:lpstr>
      <vt:lpstr>PowerPoint Presentation</vt:lpstr>
      <vt:lpstr>PowerPoint Presentation</vt:lpstr>
      <vt:lpstr>PowerPoint Presentation</vt:lpstr>
      <vt:lpstr>PowerPoint Presentation</vt:lpstr>
      <vt:lpstr>Black</vt:lpstr>
      <vt:lpstr>Creation link at BibleStudyDownloads.org</vt:lpstr>
    </vt:vector>
  </TitlesOfParts>
  <Company>Training ETC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Riddle</dc:creator>
  <cp:lastModifiedBy>Rick Griffith</cp:lastModifiedBy>
  <cp:revision>571</cp:revision>
  <dcterms:created xsi:type="dcterms:W3CDTF">2001-07-27T19:13:13Z</dcterms:created>
  <dcterms:modified xsi:type="dcterms:W3CDTF">2016-11-12T15:55:27Z</dcterms:modified>
</cp:coreProperties>
</file>